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840" r:id="rId4"/>
    <p:sldMasterId id="2147483842" r:id="rId5"/>
    <p:sldMasterId id="2147483854" r:id="rId6"/>
    <p:sldMasterId id="2147483866" r:id="rId7"/>
  </p:sldMasterIdLst>
  <p:notesMasterIdLst>
    <p:notesMasterId r:id="rId37"/>
  </p:notesMasterIdLst>
  <p:sldIdLst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86" r:id="rId16"/>
    <p:sldId id="270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87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82263B-056F-4017-9CE2-6D3A2BA7E786}" v="75" dt="2024-04-09T13:37:13.1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85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rner Kunz" userId="e4a801cdd77b3e8b" providerId="LiveId" clId="{5182263B-056F-4017-9CE2-6D3A2BA7E786}"/>
    <pc:docChg chg="undo custSel modSld">
      <pc:chgData name="Werner Kunz" userId="e4a801cdd77b3e8b" providerId="LiveId" clId="{5182263B-056F-4017-9CE2-6D3A2BA7E786}" dt="2024-04-09T13:51:16.567" v="337" actId="20577"/>
      <pc:docMkLst>
        <pc:docMk/>
      </pc:docMkLst>
      <pc:sldChg chg="modSp mod">
        <pc:chgData name="Werner Kunz" userId="e4a801cdd77b3e8b" providerId="LiveId" clId="{5182263B-056F-4017-9CE2-6D3A2BA7E786}" dt="2024-04-09T13:46:53.322" v="307" actId="20577"/>
        <pc:sldMkLst>
          <pc:docMk/>
          <pc:sldMk cId="0" sldId="260"/>
        </pc:sldMkLst>
        <pc:spChg chg="mod">
          <ac:chgData name="Werner Kunz" userId="e4a801cdd77b3e8b" providerId="LiveId" clId="{5182263B-056F-4017-9CE2-6D3A2BA7E786}" dt="2024-04-09T13:46:53.322" v="307" actId="20577"/>
          <ac:spMkLst>
            <pc:docMk/>
            <pc:sldMk cId="0" sldId="260"/>
            <ac:spMk id="29698" creationId="{00000000-0000-0000-0000-000000000000}"/>
          </ac:spMkLst>
        </pc:spChg>
      </pc:sldChg>
      <pc:sldChg chg="modSp mod">
        <pc:chgData name="Werner Kunz" userId="e4a801cdd77b3e8b" providerId="LiveId" clId="{5182263B-056F-4017-9CE2-6D3A2BA7E786}" dt="2024-04-09T13:51:16.567" v="337" actId="20577"/>
        <pc:sldMkLst>
          <pc:docMk/>
          <pc:sldMk cId="0" sldId="264"/>
        </pc:sldMkLst>
        <pc:spChg chg="mod">
          <ac:chgData name="Werner Kunz" userId="e4a801cdd77b3e8b" providerId="LiveId" clId="{5182263B-056F-4017-9CE2-6D3A2BA7E786}" dt="2024-04-09T13:51:16.567" v="337" actId="20577"/>
          <ac:spMkLst>
            <pc:docMk/>
            <pc:sldMk cId="0" sldId="264"/>
            <ac:spMk id="33836" creationId="{00000000-0000-0000-0000-000000000000}"/>
          </ac:spMkLst>
        </pc:spChg>
      </pc:sldChg>
      <pc:sldChg chg="modSp mod">
        <pc:chgData name="Werner Kunz" userId="e4a801cdd77b3e8b" providerId="LiveId" clId="{5182263B-056F-4017-9CE2-6D3A2BA7E786}" dt="2024-04-09T13:41:59.764" v="248" actId="1035"/>
        <pc:sldMkLst>
          <pc:docMk/>
          <pc:sldMk cId="0" sldId="270"/>
        </pc:sldMkLst>
        <pc:spChg chg="mod">
          <ac:chgData name="Werner Kunz" userId="e4a801cdd77b3e8b" providerId="LiveId" clId="{5182263B-056F-4017-9CE2-6D3A2BA7E786}" dt="2024-04-09T13:41:59.764" v="248" actId="1035"/>
          <ac:spMkLst>
            <pc:docMk/>
            <pc:sldMk cId="0" sldId="270"/>
            <ac:spMk id="27650" creationId="{00000000-0000-0000-0000-000000000000}"/>
          </ac:spMkLst>
        </pc:spChg>
      </pc:sldChg>
      <pc:sldChg chg="modSp mod">
        <pc:chgData name="Werner Kunz" userId="e4a801cdd77b3e8b" providerId="LiveId" clId="{5182263B-056F-4017-9CE2-6D3A2BA7E786}" dt="2024-04-09T08:58:36.280" v="13" actId="20577"/>
        <pc:sldMkLst>
          <pc:docMk/>
          <pc:sldMk cId="0" sldId="273"/>
        </pc:sldMkLst>
        <pc:spChg chg="mod">
          <ac:chgData name="Werner Kunz" userId="e4a801cdd77b3e8b" providerId="LiveId" clId="{5182263B-056F-4017-9CE2-6D3A2BA7E786}" dt="2024-04-09T08:58:36.280" v="13" actId="20577"/>
          <ac:spMkLst>
            <pc:docMk/>
            <pc:sldMk cId="0" sldId="273"/>
            <ac:spMk id="44037" creationId="{00000000-0000-0000-0000-000000000000}"/>
          </ac:spMkLst>
        </pc:spChg>
      </pc:sldChg>
      <pc:sldChg chg="addSp modSp mod modAnim">
        <pc:chgData name="Werner Kunz" userId="e4a801cdd77b3e8b" providerId="LiveId" clId="{5182263B-056F-4017-9CE2-6D3A2BA7E786}" dt="2024-04-09T09:07:42.883" v="162"/>
        <pc:sldMkLst>
          <pc:docMk/>
          <pc:sldMk cId="0" sldId="275"/>
        </pc:sldMkLst>
        <pc:spChg chg="add mod">
          <ac:chgData name="Werner Kunz" userId="e4a801cdd77b3e8b" providerId="LiveId" clId="{5182263B-056F-4017-9CE2-6D3A2BA7E786}" dt="2024-04-09T09:07:23.222" v="161" actId="113"/>
          <ac:spMkLst>
            <pc:docMk/>
            <pc:sldMk cId="0" sldId="275"/>
            <ac:spMk id="2" creationId="{8009F278-34B0-A2C0-3CA0-0243620F038C}"/>
          </ac:spMkLst>
        </pc:spChg>
        <pc:spChg chg="mod">
          <ac:chgData name="Werner Kunz" userId="e4a801cdd77b3e8b" providerId="LiveId" clId="{5182263B-056F-4017-9CE2-6D3A2BA7E786}" dt="2024-04-09T09:05:57.723" v="14" actId="1076"/>
          <ac:spMkLst>
            <pc:docMk/>
            <pc:sldMk cId="0" sldId="275"/>
            <ac:spMk id="46082" creationId="{00000000-0000-0000-0000-000000000000}"/>
          </ac:spMkLst>
        </pc:spChg>
      </pc:sldChg>
      <pc:sldChg chg="modSp mod">
        <pc:chgData name="Werner Kunz" userId="e4a801cdd77b3e8b" providerId="LiveId" clId="{5182263B-056F-4017-9CE2-6D3A2BA7E786}" dt="2024-04-09T13:35:30.018" v="233" actId="207"/>
        <pc:sldMkLst>
          <pc:docMk/>
          <pc:sldMk cId="0" sldId="276"/>
        </pc:sldMkLst>
        <pc:spChg chg="mod">
          <ac:chgData name="Werner Kunz" userId="e4a801cdd77b3e8b" providerId="LiveId" clId="{5182263B-056F-4017-9CE2-6D3A2BA7E786}" dt="2024-04-09T13:34:50.758" v="194" actId="6549"/>
          <ac:spMkLst>
            <pc:docMk/>
            <pc:sldMk cId="0" sldId="276"/>
            <ac:spMk id="5" creationId="{00000000-0000-0000-0000-000000000000}"/>
          </ac:spMkLst>
        </pc:spChg>
        <pc:spChg chg="mod">
          <ac:chgData name="Werner Kunz" userId="e4a801cdd77b3e8b" providerId="LiveId" clId="{5182263B-056F-4017-9CE2-6D3A2BA7E786}" dt="2024-04-09T09:12:30.786" v="188" actId="20577"/>
          <ac:spMkLst>
            <pc:docMk/>
            <pc:sldMk cId="0" sldId="276"/>
            <ac:spMk id="6" creationId="{00000000-0000-0000-0000-000000000000}"/>
          </ac:spMkLst>
        </pc:spChg>
        <pc:spChg chg="mod">
          <ac:chgData name="Werner Kunz" userId="e4a801cdd77b3e8b" providerId="LiveId" clId="{5182263B-056F-4017-9CE2-6D3A2BA7E786}" dt="2024-04-09T13:35:30.018" v="233" actId="207"/>
          <ac:spMkLst>
            <pc:docMk/>
            <pc:sldMk cId="0" sldId="276"/>
            <ac:spMk id="9" creationId="{00000000-0000-0000-0000-000000000000}"/>
          </ac:spMkLst>
        </pc:spChg>
      </pc:sldChg>
      <pc:sldChg chg="modSp">
        <pc:chgData name="Werner Kunz" userId="e4a801cdd77b3e8b" providerId="LiveId" clId="{5182263B-056F-4017-9CE2-6D3A2BA7E786}" dt="2024-04-09T13:37:13.177" v="236" actId="6549"/>
        <pc:sldMkLst>
          <pc:docMk/>
          <pc:sldMk cId="0" sldId="277"/>
        </pc:sldMkLst>
        <pc:spChg chg="mod">
          <ac:chgData name="Werner Kunz" userId="e4a801cdd77b3e8b" providerId="LiveId" clId="{5182263B-056F-4017-9CE2-6D3A2BA7E786}" dt="2024-04-09T13:37:13.177" v="236" actId="6549"/>
          <ac:spMkLst>
            <pc:docMk/>
            <pc:sldMk cId="0" sldId="277"/>
            <ac:spMk id="10" creationId="{00000000-0000-0000-0000-000000000000}"/>
          </ac:spMkLst>
        </pc:spChg>
      </pc:sldChg>
    </pc:docChg>
  </pc:docChgLst>
  <pc:docChgLst>
    <pc:chgData name="Werner Kunz" userId="e4a801cdd77b3e8b" providerId="LiveId" clId="{FE482556-00B9-4484-B24D-FBD3D386E0B1}"/>
    <pc:docChg chg="custSel modSld">
      <pc:chgData name="Werner Kunz" userId="e4a801cdd77b3e8b" providerId="LiveId" clId="{FE482556-00B9-4484-B24D-FBD3D386E0B1}" dt="2023-04-05T12:25:56.776" v="34" actId="313"/>
      <pc:docMkLst>
        <pc:docMk/>
      </pc:docMkLst>
      <pc:sldChg chg="modSp mod">
        <pc:chgData name="Werner Kunz" userId="e4a801cdd77b3e8b" providerId="LiveId" clId="{FE482556-00B9-4484-B24D-FBD3D386E0B1}" dt="2023-04-05T12:25:56.776" v="34" actId="313"/>
        <pc:sldMkLst>
          <pc:docMk/>
          <pc:sldMk cId="0" sldId="270"/>
        </pc:sldMkLst>
        <pc:spChg chg="mod">
          <ac:chgData name="Werner Kunz" userId="e4a801cdd77b3e8b" providerId="LiveId" clId="{FE482556-00B9-4484-B24D-FBD3D386E0B1}" dt="2023-04-05T12:25:56.776" v="34" actId="313"/>
          <ac:spMkLst>
            <pc:docMk/>
            <pc:sldMk cId="0" sldId="270"/>
            <ac:spMk id="276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36075-0A3F-432D-948E-0EED1C9D5161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BFF86E-2ED4-417B-B08C-6D96B77CA3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2621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FF86E-2ED4-417B-B08C-6D96B77CA30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2595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D106A76-7418-4C81-8808-39CA1DBFDC8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BDC27A9-E6C3-4788-B921-085BC136C3D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9E41B0-30F0-4D6A-8068-37764F24223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E912B-58F8-49FA-A1BF-1F52C4F66CE9}" type="datetimeFigureOut">
              <a:rPr lang="de-DE"/>
              <a:pPr>
                <a:defRPr/>
              </a:pPr>
              <a:t>09.04.2024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9085B-1673-4C67-86C5-252EDA16DFB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2F90A-F6B1-4765-80AB-F87E374B81C7}" type="datetimeFigureOut">
              <a:rPr lang="de-DE"/>
              <a:pPr>
                <a:defRPr/>
              </a:pPr>
              <a:t>09.04.2024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51212-3DDE-4F7C-A848-4FADCBA8D3B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F7035-28A5-4B47-860E-539AAB890BEB}" type="datetimeFigureOut">
              <a:rPr lang="de-DE"/>
              <a:pPr>
                <a:defRPr/>
              </a:pPr>
              <a:t>09.04.2024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16567-62E1-478C-B97D-692955783B1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31C77-BCA6-40EF-A7A7-4D31A094094D}" type="datetimeFigureOut">
              <a:rPr lang="de-DE"/>
              <a:pPr>
                <a:defRPr/>
              </a:pPr>
              <a:t>09.04.2024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238A9-4230-472A-A664-3EAF6869706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F0CE8-EC41-42AF-96BD-E3DC962776A5}" type="datetimeFigureOut">
              <a:rPr lang="de-DE"/>
              <a:pPr>
                <a:defRPr/>
              </a:pPr>
              <a:t>09.04.2024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0F509-56A2-45F1-A80C-1C6CA0979AF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52D3A-C3F8-4387-9991-23A034A301C9}" type="datetimeFigureOut">
              <a:rPr lang="de-DE"/>
              <a:pPr>
                <a:defRPr/>
              </a:pPr>
              <a:t>09.04.2024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A6752-86BC-4978-895D-2BF789E4646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A4A5C-0324-45A2-B7C2-B6CE4F9800B4}" type="datetimeFigureOut">
              <a:rPr lang="de-DE"/>
              <a:pPr>
                <a:defRPr/>
              </a:pPr>
              <a:t>09.04.2024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4F780-66A6-4995-89A2-971301FF43A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877BB-7577-4B1F-B838-4670F1ADFFEA}" type="datetimeFigureOut">
              <a:rPr lang="de-DE"/>
              <a:pPr>
                <a:defRPr/>
              </a:pPr>
              <a:t>09.04.2024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C5EC7-DB3D-4299-9940-E9CDD1FE431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6CEF566-F8D1-44CE-91CC-B61815DA84E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0CA67-17AE-464D-BA55-A5EAB856E44D}" type="datetimeFigureOut">
              <a:rPr lang="de-DE"/>
              <a:pPr>
                <a:defRPr/>
              </a:pPr>
              <a:t>09.04.2024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47AEB-D3F1-4216-AEF0-BDB25A900B1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88486-16D4-4BAA-9610-758CB6E17F6F}" type="datetimeFigureOut">
              <a:rPr lang="de-DE"/>
              <a:pPr>
                <a:defRPr/>
              </a:pPr>
              <a:t>09.04.2024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35BB2-3D48-48C9-9A44-36C1A78FC04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12775-6FA2-4473-9BEE-684C12A2F531}" type="datetimeFigureOut">
              <a:rPr lang="de-DE"/>
              <a:pPr>
                <a:defRPr/>
              </a:pPr>
              <a:t>09.04.2024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175F3-5C15-469B-9EB0-63CD3C6178B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F8C2C7F-11E2-482A-8CC7-7936E4AA221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C7C489D-9686-48C6-BA30-64D79A37EBC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E703F22-C626-4D39-93F7-9D5FCA1EC2F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ADBAF5D-F21D-488F-BB8A-AC80E27D844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CCF7C55-E5EC-4C0E-9456-56391606CF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A15E43F-FDFA-46FD-8D17-67A38D74A78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34C4225-F03E-4197-AA46-B64BB23EA1B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5514482-0E86-4AAD-9490-7FBD0FAB4A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2095198-04E4-4852-B2A9-39588A8868E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1D89F93-2AD8-4473-9A9F-8FAFAFC4569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E9D2B83-7104-435A-821D-F308403EFC7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A481B3E-ACC3-43DA-8B98-1F69F30EDC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1031E5-9DC7-4823-86DA-6A70BA2784C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7EDA76C-152A-45BB-9787-9731A12A45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E3EB98E-E21A-4AA0-93AF-25F2E95AD05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9FE4AC8-1CA7-4379-BDD9-7424982D875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30EDCC4-B1B4-4F45-AC6F-FEF4F0E8D8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3CFE681-6368-4B82-98EC-84C795D96B0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26B5F41-642B-4C00-B766-20001ADDB57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D0715DD-5F0D-4B40-A743-A4AECF50195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F508A2A-A917-4AA8-893F-21653B21E6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BB7E0DA-9936-409D-8800-DB456776D61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481A5F9-1066-4E46-95FA-C899CF1140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FCDAB11-B949-4FB8-8DBD-32103E08C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58A3D09-48D1-4833-B251-1FB52CC0EC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B25F0A27-DFF6-4FC3-AAAF-2AE3AB5CB45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0BE0151-8A03-471E-967A-240177D673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867F98A0-9FD3-4136-A46E-04B03D1FE51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651054E8-5891-4E04-8F8E-48CC30CE4C8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92B65F0-BD7B-4C5F-A74F-81CB75839F1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E0BE622-4585-43BD-95D5-8A040DD5D7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8DE8C98-8818-481C-BC33-3FD903411A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A8AAE60-44CC-4BAE-8036-16212393F5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4B1FE7AB-F8F4-4B24-8E98-3C2DABFB490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489766B1-5D1C-4A37-99D7-0AD97C822EE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49790256-B2C3-44A3-BD89-CBA710D3FC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5F85BF2-CCF2-401E-AB6E-FB52906E6BC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6B55771-EAC1-4F44-85A7-B684871CBFE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F21E7E7-D47E-40B5-B2F2-EEE4598218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05B512E-70FF-42D6-8614-1CA416E696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8A9C76A-F588-4670-A475-67F5717639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ECD25A5-E0E4-4835-B871-6A6620B47EE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1FB3AB4-7ACC-4EA2-B62E-6CB563E459F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D6402D4-4AD8-468C-AA9E-5BDCD63C7F8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6F94BE1-E647-4DAC-B0B2-8A2C1576DD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3BECD40-CCB2-4226-A4C7-0E0BC3FFD2B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C77A056-B044-4101-8ACA-362192BC6D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DFDE616-3D2A-4CF0-80A3-51030755FB5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5AA00C0-C7C5-4678-BC95-05B23D77A48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1C633CD-9F45-4866-B317-4594C881B6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4B568BF-5A62-41DE-AC4F-C3815D36E1C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BC30972-E6A4-43A5-835B-C1F6132902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fld id="{CB9E7DEC-8657-4A46-B1DA-6A6E2B2EEBE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2051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5A09F0-061B-4FF8-94BA-579AFB58EC06}" type="datetimeFigureOut">
              <a:rPr lang="de-DE"/>
              <a:pPr>
                <a:defRPr/>
              </a:pPr>
              <a:t>09.04.2024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3840CA-F4D9-422F-92DB-7FD011F48D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5F40015A-E4A4-4F7D-B5FB-A55D936A59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102AF388-AABF-46D7-888B-F62E3574900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43073F4-35C1-4806-85B4-62DAF3C89D4A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8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37435F0-600B-4AD9-BCE2-473A6E94EE6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fld id="{EB61BCF7-B84D-4AFA-8AFF-B62B439219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5" Type="http://schemas.openxmlformats.org/officeDocument/2006/relationships/image" Target="../media/image12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1.png"/><Relationship Id="rId7" Type="http://schemas.openxmlformats.org/officeDocument/2006/relationships/image" Target="../media/image2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11" Type="http://schemas.openxmlformats.org/officeDocument/2006/relationships/image" Target="../media/image8.png"/><Relationship Id="rId5" Type="http://schemas.openxmlformats.org/officeDocument/2006/relationships/image" Target="../media/image24.jpeg"/><Relationship Id="rId10" Type="http://schemas.openxmlformats.org/officeDocument/2006/relationships/image" Target="../media/image27.jpeg"/><Relationship Id="rId4" Type="http://schemas.openxmlformats.org/officeDocument/2006/relationships/image" Target="../media/image12.png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1.pn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2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11" Type="http://schemas.openxmlformats.org/officeDocument/2006/relationships/image" Target="../media/image19.png"/><Relationship Id="rId5" Type="http://schemas.openxmlformats.org/officeDocument/2006/relationships/image" Target="../media/image12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0.png"/><Relationship Id="rId1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jpe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2.jpeg"/><Relationship Id="rId4" Type="http://schemas.openxmlformats.org/officeDocument/2006/relationships/hyperlink" Target="http://images.google.de/imgres?imgurl=http://www.plingfactory.de/Science/GruKlaOeko/Teichleben/Protista/Vorticella%20Schwaermer.jpg&amp;imgrefurl=http://www.plingfactory.de/Science/GruKlaOeko/Teichleben/Protista/TL3Protista1.html&amp;h=477&amp;w=634&amp;sz=20&amp;tbnid=v5SXHewdvsEJ:&amp;tbnh=101&amp;tbnw=134&amp;start=8&amp;prev=/images?q=R%C3%A4dertiere&amp;hl=de&amp;lr=&amp;sa=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images.google.de/imgres?imgurl=http://www.plingfactory.de/Science/GruKlaOeko/Teichleben/Protista/Vorticella%20Schwaermer.jpg&amp;imgrefurl=http://www.plingfactory.de/Science/GruKlaOeko/Teichleben/Protista/TL3Protista1.html&amp;h=477&amp;w=634&amp;sz=20&amp;tbnid=v5SXHewdvsEJ:&amp;tbnh=101&amp;tbnw=134&amp;start=8&amp;prev=/images?q=R%C3%A4dertiere&amp;hl=de&amp;lr=&amp;sa=G" TargetMode="Externa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images.google.de/imgres?imgurl=http://www.plingfactory.de/Science/GruKlaOeko/Teichleben/Protista/Vorticella%20Schwaermer.jpg&amp;imgrefurl=http://www.plingfactory.de/Science/GruKlaOeko/Teichleben/Protista/TL3Protista1.html&amp;h=477&amp;w=634&amp;sz=20&amp;tbnid=v5SXHewdvsEJ:&amp;tbnh=101&amp;tbnw=134&amp;start=8&amp;prev=/images?q=R%C3%A4dertiere&amp;hl=de&amp;lr=&amp;sa=G" TargetMode="Externa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feld 2"/>
          <p:cNvSpPr txBox="1">
            <a:spLocks noChangeArrowheads="1"/>
          </p:cNvSpPr>
          <p:nvPr/>
        </p:nvSpPr>
        <p:spPr bwMode="auto">
          <a:xfrm>
            <a:off x="1619250" y="2164794"/>
            <a:ext cx="63373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000" b="1" dirty="0" err="1">
                <a:solidFill>
                  <a:srgbClr val="000000"/>
                </a:solidFill>
                <a:latin typeface="Times New Roman" pitchFamily="18" charset="0"/>
              </a:rPr>
              <a:t>Diplodie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de-DE" sz="2000" b="1" dirty="0" err="1">
                <a:solidFill>
                  <a:srgbClr val="000000"/>
                </a:solidFill>
                <a:latin typeface="Times New Roman" pitchFamily="18" charset="0"/>
              </a:rPr>
              <a:t>Haploidie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, Mitose, Meiose, Chromatiden</a:t>
            </a:r>
          </a:p>
          <a:p>
            <a:pPr algn="ctr"/>
            <a:endParaRPr lang="de-DE" sz="20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Verstehen Sie die Begriffe </a:t>
            </a:r>
            <a:r>
              <a:rPr lang="de-DE" sz="2000" b="1" dirty="0">
                <a:solidFill>
                  <a:srgbClr val="FF3300"/>
                </a:solidFill>
                <a:latin typeface="Times New Roman" pitchFamily="18" charset="0"/>
              </a:rPr>
              <a:t>n und 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feld 1"/>
          <p:cNvSpPr txBox="1">
            <a:spLocks noChangeArrowheads="1"/>
          </p:cNvSpPr>
          <p:nvPr/>
        </p:nvSpPr>
        <p:spPr bwMode="auto">
          <a:xfrm>
            <a:off x="755650" y="836712"/>
            <a:ext cx="756126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>
                <a:latin typeface="Times New Roman" pitchFamily="18" charset="0"/>
                <a:cs typeface="Calibri" pitchFamily="34" charset="0"/>
              </a:rPr>
              <a:t>Der „eigentliche“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 Generationswechsel </a:t>
            </a:r>
            <a:r>
              <a:rPr lang="de-DE" dirty="0">
                <a:latin typeface="Times New Roman" pitchFamily="18" charset="0"/>
                <a:cs typeface="Calibri" pitchFamily="34" charset="0"/>
              </a:rPr>
              <a:t>bei Tieren und Pflanzen ist der Wechsel von diploider und haploider Generation; </a:t>
            </a:r>
          </a:p>
          <a:p>
            <a:r>
              <a:rPr lang="de-DE" dirty="0">
                <a:latin typeface="Times New Roman" pitchFamily="18" charset="0"/>
                <a:cs typeface="Calibri" pitchFamily="34" charset="0"/>
              </a:rPr>
              <a:t>alle anderen sog. Generationswechsel sind „Nebenzyklen“ (z.B. beim „berühmten“ Leberegel)</a:t>
            </a:r>
          </a:p>
          <a:p>
            <a:endParaRPr lang="de-DE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  <a:p>
            <a:r>
              <a:rPr lang="de-DE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Generationswechsel von diploider und haploider Generation </a:t>
            </a:r>
            <a:r>
              <a:rPr lang="de-DE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bei </a:t>
            </a:r>
            <a:r>
              <a:rPr lang="de-DE" b="1" dirty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Tieren</a:t>
            </a:r>
            <a:r>
              <a:rPr lang="de-DE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und </a:t>
            </a:r>
            <a:r>
              <a:rPr lang="de-DE" b="1" dirty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Pflanzen</a:t>
            </a:r>
            <a:r>
              <a:rPr lang="de-DE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</a:t>
            </a:r>
          </a:p>
          <a:p>
            <a:r>
              <a:rPr lang="de-DE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(= wichtiger Unterschied zwischen Tieren und Pflanzen)</a:t>
            </a:r>
          </a:p>
          <a:p>
            <a:endParaRPr lang="de-DE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Sporophyt und Gametophyt</a:t>
            </a:r>
          </a:p>
          <a:p>
            <a:endParaRPr lang="de-DE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Was sind Sporen im Gegensatz zu Gameten?</a:t>
            </a:r>
          </a:p>
        </p:txBody>
      </p:sp>
      <p:sp>
        <p:nvSpPr>
          <p:cNvPr id="27651" name="Textfeld 3"/>
          <p:cNvSpPr txBox="1">
            <a:spLocks noChangeArrowheads="1"/>
          </p:cNvSpPr>
          <p:nvPr/>
        </p:nvSpPr>
        <p:spPr bwMode="auto">
          <a:xfrm>
            <a:off x="468313" y="6877050"/>
            <a:ext cx="50403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Parthenogenese bei </a:t>
            </a:r>
            <a:r>
              <a:rPr lang="de-DE" b="1">
                <a:solidFill>
                  <a:srgbClr val="800000"/>
                </a:solidFill>
                <a:latin typeface="Times New Roman" pitchFamily="18" charset="0"/>
              </a:rPr>
              <a:t>Bienen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8"/>
          <p:cNvSpPr txBox="1">
            <a:spLocks noChangeArrowheads="1"/>
          </p:cNvSpPr>
          <p:nvPr/>
        </p:nvSpPr>
        <p:spPr bwMode="auto">
          <a:xfrm>
            <a:off x="1692275" y="692150"/>
            <a:ext cx="532765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Was ist ein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Generationswechsel? </a:t>
            </a:r>
          </a:p>
        </p:txBody>
      </p:sp>
      <p:sp>
        <p:nvSpPr>
          <p:cNvPr id="75779" name="Textfeld 1"/>
          <p:cNvSpPr txBox="1">
            <a:spLocks noChangeArrowheads="1"/>
          </p:cNvSpPr>
          <p:nvPr/>
        </p:nvSpPr>
        <p:spPr bwMode="auto">
          <a:xfrm>
            <a:off x="539750" y="1484313"/>
            <a:ext cx="8135938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Mit der </a:t>
            </a:r>
            <a:r>
              <a:rPr lang="de-DE" b="1">
                <a:solidFill>
                  <a:srgbClr val="0033CC"/>
                </a:solidFill>
                <a:latin typeface="Times New Roman" pitchFamily="18" charset="0"/>
                <a:cs typeface="Calibri" pitchFamily="34" charset="0"/>
              </a:rPr>
              <a:t>Erfindung der Sexualität 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gibt es im Lebenszyklus eines Organismus </a:t>
            </a:r>
          </a:p>
          <a:p>
            <a:r>
              <a:rPr lang="de-DE" b="1">
                <a:solidFill>
                  <a:srgbClr val="0033CC"/>
                </a:solidFill>
                <a:latin typeface="Times New Roman" pitchFamily="18" charset="0"/>
                <a:cs typeface="Calibri" pitchFamily="34" charset="0"/>
              </a:rPr>
              <a:t>zwei unterschiedliche "Generationen"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: </a:t>
            </a:r>
          </a:p>
          <a:p>
            <a:endParaRPr lang="de-DE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Ein Teil des Lebens verläuft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diploid 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(das ist die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diploide Generation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).</a:t>
            </a:r>
          </a:p>
          <a:p>
            <a:endParaRPr lang="de-DE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Diese macht irgendwann </a:t>
            </a:r>
            <a:r>
              <a:rPr lang="de-DE" b="1">
                <a:solidFill>
                  <a:srgbClr val="00B050"/>
                </a:solidFill>
                <a:latin typeface="Times New Roman" pitchFamily="18" charset="0"/>
                <a:cs typeface="Calibri" pitchFamily="34" charset="0"/>
              </a:rPr>
              <a:t>Reduktionsteilungen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, woraus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haploide Zellen 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hervorgehen, womit die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haploide Generation 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beginnt </a:t>
            </a:r>
          </a:p>
        </p:txBody>
      </p:sp>
      <p:sp>
        <p:nvSpPr>
          <p:cNvPr id="75780" name="Textfeld 1"/>
          <p:cNvSpPr txBox="1">
            <a:spLocks noChangeArrowheads="1"/>
          </p:cNvSpPr>
          <p:nvPr/>
        </p:nvSpPr>
        <p:spPr bwMode="auto">
          <a:xfrm>
            <a:off x="539750" y="4029075"/>
            <a:ext cx="81359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 dirty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Tiere: </a:t>
            </a:r>
            <a:r>
              <a:rPr lang="de-DE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Diese 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haploide Generation </a:t>
            </a:r>
            <a:r>
              <a:rPr lang="de-DE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kann entweder ganz kurz sein und nur aus einer Zelle bestehen (so bei den meisten 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Tieren</a:t>
            </a:r>
            <a:r>
              <a:rPr lang="de-DE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, wo die haploide Generation nur aus den reifen Geschlechtszellen (Gameten) besteht), </a:t>
            </a:r>
          </a:p>
          <a:p>
            <a:endParaRPr lang="de-DE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r>
              <a:rPr lang="de-DE" b="1" dirty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Pflanzen: </a:t>
            </a:r>
            <a:r>
              <a:rPr lang="de-DE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oder die haploiden Zellen können nach ihrer Entstehung durch Meiose einen eigenen Körper aufbauen: das ist die 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haploide Generation </a:t>
            </a:r>
            <a:r>
              <a:rPr lang="de-DE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bei allen 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Pflanzen</a:t>
            </a:r>
            <a:endParaRPr lang="de-DE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/>
      <p:bldP spid="7578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feld 1"/>
          <p:cNvSpPr txBox="1">
            <a:spLocks noChangeArrowheads="1"/>
          </p:cNvSpPr>
          <p:nvPr/>
        </p:nvSpPr>
        <p:spPr bwMode="auto">
          <a:xfrm>
            <a:off x="539750" y="1098550"/>
            <a:ext cx="813593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Die Aufgabe der </a:t>
            </a: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haploiden Generation 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ist es, Geschlechtszellen (Gameten) zu bilden:</a:t>
            </a:r>
          </a:p>
          <a:p>
            <a:endParaRPr lang="de-DE" sz="200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  Bei </a:t>
            </a:r>
            <a:r>
              <a:rPr lang="de-DE" sz="2000" b="1" dirty="0">
                <a:solidFill>
                  <a:srgbClr val="0033CC"/>
                </a:solidFill>
                <a:latin typeface="Times New Roman" pitchFamily="18" charset="0"/>
                <a:cs typeface="Calibri" pitchFamily="34" charset="0"/>
              </a:rPr>
              <a:t>Pflanzen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dauert es eine ganze Generation, bis die haploiden Zellen sich endlich zu Gameten (Spermien und Eizellen) differenzieren. Vorher sind die haploiden Zellen keine Geschlechtszellen.</a:t>
            </a:r>
          </a:p>
          <a:p>
            <a:pPr>
              <a:buFont typeface="Arial" pitchFamily="34" charset="0"/>
              <a:buChar char="•"/>
            </a:pP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  Bei den meisten </a:t>
            </a:r>
            <a:r>
              <a:rPr lang="de-DE" sz="2000" b="1" dirty="0">
                <a:solidFill>
                  <a:srgbClr val="0033CC"/>
                </a:solidFill>
                <a:latin typeface="Times New Roman" pitchFamily="18" charset="0"/>
                <a:cs typeface="Calibri" pitchFamily="34" charset="0"/>
              </a:rPr>
              <a:t>Tieren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sind die haploiden Zellen sofort nach ihrer Entstehung durch Meiose die fertigen Gameten (Spermien und Eizellen) </a:t>
            </a:r>
          </a:p>
          <a:p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</a:t>
            </a:r>
          </a:p>
          <a:p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Die Gameten verschmelzen zur 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diploiden 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Calibri" pitchFamily="34" charset="0"/>
              </a:rPr>
              <a:t>Zygote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, aus der die </a:t>
            </a:r>
          </a:p>
          <a:p>
            <a:endParaRPr lang="de-DE" sz="2000" b="1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diploide Generation 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hervorgeht, deren Aufgabe es ist, irgendwann 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Calibri" pitchFamily="34" charset="0"/>
              </a:rPr>
              <a:t>Reduktionsteilungen (also Meiose) 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zu machen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79388" y="4797425"/>
            <a:ext cx="1439862" cy="5222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400" b="1">
                <a:solidFill>
                  <a:srgbClr val="C00000"/>
                </a:solidFill>
                <a:latin typeface="Times New Roman" pitchFamily="18" charset="0"/>
              </a:rPr>
              <a:t>haploide Generation</a:t>
            </a:r>
          </a:p>
        </p:txBody>
      </p:sp>
      <p:sp>
        <p:nvSpPr>
          <p:cNvPr id="30723" name="Textfeld 1"/>
          <p:cNvSpPr txBox="1">
            <a:spLocks noChangeArrowheads="1"/>
          </p:cNvSpPr>
          <p:nvPr/>
        </p:nvSpPr>
        <p:spPr bwMode="auto">
          <a:xfrm>
            <a:off x="611188" y="323850"/>
            <a:ext cx="79549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Die meisten Tierarten sind in allen Zellen (außer den Keimzellen)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diploid.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908175" y="3214688"/>
            <a:ext cx="1368425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 b="1">
                <a:solidFill>
                  <a:srgbClr val="00B050"/>
                </a:solidFill>
                <a:latin typeface="Times New Roman" pitchFamily="18" charset="0"/>
              </a:rPr>
              <a:t>Befruchtung</a:t>
            </a:r>
            <a:r>
              <a:rPr lang="de-DE" sz="1400" b="1">
                <a:solidFill>
                  <a:srgbClr val="000000"/>
                </a:solidFill>
                <a:latin typeface="Times New Roman" pitchFamily="18" charset="0"/>
              </a:rPr>
              <a:t> zur Zygote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>
            <a:off x="1258888" y="2795588"/>
            <a:ext cx="433387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898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219325"/>
            <a:ext cx="17208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pieren 42"/>
          <p:cNvGrpSpPr>
            <a:grpSpLocks/>
          </p:cNvGrpSpPr>
          <p:nvPr/>
        </p:nvGrpSpPr>
        <p:grpSpPr bwMode="auto">
          <a:xfrm>
            <a:off x="1187450" y="981075"/>
            <a:ext cx="3671888" cy="1266825"/>
            <a:chOff x="1474788" y="1018853"/>
            <a:chExt cx="3671887" cy="1266825"/>
          </a:xfrm>
        </p:grpSpPr>
        <p:sp>
          <p:nvSpPr>
            <p:cNvPr id="30758" name="Textfeld 1"/>
            <p:cNvSpPr txBox="1">
              <a:spLocks noChangeArrowheads="1"/>
            </p:cNvSpPr>
            <p:nvPr/>
          </p:nvSpPr>
          <p:spPr bwMode="auto">
            <a:xfrm>
              <a:off x="1474788" y="1052190"/>
              <a:ext cx="1512887" cy="7381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400" b="1">
                  <a:solidFill>
                    <a:srgbClr val="FF0000"/>
                  </a:solidFill>
                  <a:latin typeface="Times New Roman" pitchFamily="18" charset="0"/>
                </a:rPr>
                <a:t>Chromosomen, die von der Mutter kommen</a:t>
              </a:r>
            </a:p>
          </p:txBody>
        </p:sp>
        <p:sp>
          <p:nvSpPr>
            <p:cNvPr id="30759" name="Textfeld 1"/>
            <p:cNvSpPr txBox="1">
              <a:spLocks noChangeArrowheads="1"/>
            </p:cNvSpPr>
            <p:nvPr/>
          </p:nvSpPr>
          <p:spPr bwMode="auto">
            <a:xfrm>
              <a:off x="3635375" y="1018853"/>
              <a:ext cx="1511300" cy="73818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400" b="1">
                  <a:solidFill>
                    <a:srgbClr val="0033CC"/>
                  </a:solidFill>
                  <a:latin typeface="Times New Roman" pitchFamily="18" charset="0"/>
                </a:rPr>
                <a:t>Chromosomen, die vom Vater kommen</a:t>
              </a:r>
            </a:p>
          </p:txBody>
        </p:sp>
        <p:pic>
          <p:nvPicPr>
            <p:cNvPr id="30760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59113" y="1714178"/>
              <a:ext cx="590550" cy="57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61" name="Line 14"/>
            <p:cNvSpPr>
              <a:spLocks noChangeShapeType="1"/>
            </p:cNvSpPr>
            <p:nvPr/>
          </p:nvSpPr>
          <p:spPr bwMode="auto">
            <a:xfrm>
              <a:off x="2916238" y="1628453"/>
              <a:ext cx="360362" cy="2873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0762" name="Line 14"/>
            <p:cNvSpPr>
              <a:spLocks noChangeShapeType="1"/>
            </p:cNvSpPr>
            <p:nvPr/>
          </p:nvSpPr>
          <p:spPr bwMode="auto">
            <a:xfrm flipH="1">
              <a:off x="3419475" y="1628453"/>
              <a:ext cx="431800" cy="28892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27" name="Gerade Verbindung mit Pfeil 26"/>
          <p:cNvCxnSpPr/>
          <p:nvPr/>
        </p:nvCxnSpPr>
        <p:spPr>
          <a:xfrm>
            <a:off x="3276600" y="2709863"/>
            <a:ext cx="158273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ieren 43"/>
          <p:cNvGrpSpPr>
            <a:grpSpLocks/>
          </p:cNvGrpSpPr>
          <p:nvPr/>
        </p:nvGrpSpPr>
        <p:grpSpPr bwMode="auto">
          <a:xfrm>
            <a:off x="4932363" y="1557338"/>
            <a:ext cx="2124075" cy="2370137"/>
            <a:chOff x="4932363" y="1557015"/>
            <a:chExt cx="2124075" cy="2370138"/>
          </a:xfrm>
        </p:grpSpPr>
        <p:pic>
          <p:nvPicPr>
            <p:cNvPr id="30750" name="Picture 2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32363" y="1557015"/>
              <a:ext cx="2124075" cy="2370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51" name="Picture 2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580063" y="1988815"/>
              <a:ext cx="217487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52" name="Picture 2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54750" y="1584003"/>
              <a:ext cx="2174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53" name="Picture 2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51575" y="2288853"/>
              <a:ext cx="2174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54" name="Picture 2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51575" y="2909565"/>
              <a:ext cx="217488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55" name="Picture 2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84913" y="3573140"/>
              <a:ext cx="217487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56" name="Picture 2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580063" y="3212778"/>
              <a:ext cx="217487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57" name="Picture 2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016500" y="2593653"/>
              <a:ext cx="219075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Textfeld 7"/>
          <p:cNvSpPr txBox="1">
            <a:spLocks noChangeArrowheads="1"/>
          </p:cNvSpPr>
          <p:nvPr/>
        </p:nvSpPr>
        <p:spPr bwMode="auto">
          <a:xfrm>
            <a:off x="3276600" y="3213100"/>
            <a:ext cx="2016125" cy="1077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600" b="1">
                <a:solidFill>
                  <a:srgbClr val="000000"/>
                </a:solidFill>
                <a:latin typeface="Times New Roman" pitchFamily="18" charset="0"/>
              </a:rPr>
              <a:t>Aus der Zygote entstehen der Körper und die Keimzellen</a:t>
            </a:r>
          </a:p>
        </p:txBody>
      </p:sp>
      <p:cxnSp>
        <p:nvCxnSpPr>
          <p:cNvPr id="37" name="Gerade Verbindung mit Pfeil 36"/>
          <p:cNvCxnSpPr/>
          <p:nvPr/>
        </p:nvCxnSpPr>
        <p:spPr>
          <a:xfrm flipV="1">
            <a:off x="6659563" y="3213100"/>
            <a:ext cx="936625" cy="431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/>
          <p:nvPr/>
        </p:nvCxnSpPr>
        <p:spPr>
          <a:xfrm>
            <a:off x="6659563" y="3717925"/>
            <a:ext cx="936625" cy="7191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ieren 47"/>
          <p:cNvGrpSpPr>
            <a:grpSpLocks/>
          </p:cNvGrpSpPr>
          <p:nvPr/>
        </p:nvGrpSpPr>
        <p:grpSpPr bwMode="auto">
          <a:xfrm>
            <a:off x="7092950" y="2997200"/>
            <a:ext cx="1979613" cy="1800225"/>
            <a:chOff x="7092950" y="2996878"/>
            <a:chExt cx="1979613" cy="1800225"/>
          </a:xfrm>
        </p:grpSpPr>
        <p:sp>
          <p:nvSpPr>
            <p:cNvPr id="30745" name="Textfeld 7"/>
            <p:cNvSpPr txBox="1">
              <a:spLocks noChangeArrowheads="1"/>
            </p:cNvSpPr>
            <p:nvPr/>
          </p:nvSpPr>
          <p:spPr bwMode="auto">
            <a:xfrm>
              <a:off x="7092950" y="3428678"/>
              <a:ext cx="1979613" cy="7397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400" b="1">
                  <a:solidFill>
                    <a:srgbClr val="000000"/>
                  </a:solidFill>
                  <a:latin typeface="Times New Roman" pitchFamily="18" charset="0"/>
                </a:rPr>
                <a:t>Trennung der homologen Chromosomen= </a:t>
              </a:r>
              <a:r>
                <a:rPr lang="de-DE" sz="1400" b="1">
                  <a:solidFill>
                    <a:srgbClr val="00B050"/>
                  </a:solidFill>
                  <a:latin typeface="Times New Roman" pitchFamily="18" charset="0"/>
                </a:rPr>
                <a:t>Meiose</a:t>
              </a:r>
            </a:p>
          </p:txBody>
        </p:sp>
        <p:pic>
          <p:nvPicPr>
            <p:cNvPr id="30746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667625" y="2996878"/>
              <a:ext cx="40005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47" name="Picture 1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667625" y="4365303"/>
              <a:ext cx="419100" cy="349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48" name="Picture 40" descr="H:\WINTEXT_aktuell\LEHRE\Zoologie_Vorl_WS08_09\Ei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156575" y="4220840"/>
              <a:ext cx="576263" cy="576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49" name="Picture 1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101013" y="2996878"/>
              <a:ext cx="677862" cy="360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5" name="Textfeld 44"/>
          <p:cNvSpPr txBox="1">
            <a:spLocks noChangeArrowheads="1"/>
          </p:cNvSpPr>
          <p:nvPr/>
        </p:nvSpPr>
        <p:spPr bwMode="auto">
          <a:xfrm>
            <a:off x="7524750" y="5229225"/>
            <a:ext cx="1439863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400" b="1">
                <a:solidFill>
                  <a:srgbClr val="C00000"/>
                </a:solidFill>
                <a:latin typeface="Times New Roman" pitchFamily="18" charset="0"/>
              </a:rPr>
              <a:t>haploide Generation</a:t>
            </a:r>
          </a:p>
        </p:txBody>
      </p:sp>
      <p:sp>
        <p:nvSpPr>
          <p:cNvPr id="46" name="Textfeld 45"/>
          <p:cNvSpPr txBox="1">
            <a:spLocks noChangeArrowheads="1"/>
          </p:cNvSpPr>
          <p:nvPr/>
        </p:nvSpPr>
        <p:spPr bwMode="auto">
          <a:xfrm>
            <a:off x="3851275" y="4725988"/>
            <a:ext cx="1439863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400" b="1">
                <a:solidFill>
                  <a:srgbClr val="C00000"/>
                </a:solidFill>
                <a:latin typeface="Times New Roman" pitchFamily="18" charset="0"/>
              </a:rPr>
              <a:t>diploide Generation</a:t>
            </a:r>
          </a:p>
        </p:txBody>
      </p:sp>
      <p:sp>
        <p:nvSpPr>
          <p:cNvPr id="47" name="Geschweifte Klammer rechts 46"/>
          <p:cNvSpPr/>
          <p:nvPr/>
        </p:nvSpPr>
        <p:spPr>
          <a:xfrm rot="5400000">
            <a:off x="4319588" y="1809750"/>
            <a:ext cx="215900" cy="5327650"/>
          </a:xfrm>
          <a:prstGeom prst="rightBrace">
            <a:avLst>
              <a:gd name="adj1" fmla="val 8333"/>
              <a:gd name="adj2" fmla="val 46947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sz="2400">
              <a:solidFill>
                <a:srgbClr val="000000"/>
              </a:solidFill>
            </a:endParaRPr>
          </a:p>
        </p:txBody>
      </p:sp>
      <p:grpSp>
        <p:nvGrpSpPr>
          <p:cNvPr id="30737" name="Gruppieren 40"/>
          <p:cNvGrpSpPr>
            <a:grpSpLocks/>
          </p:cNvGrpSpPr>
          <p:nvPr/>
        </p:nvGrpSpPr>
        <p:grpSpPr bwMode="auto">
          <a:xfrm>
            <a:off x="250825" y="2146300"/>
            <a:ext cx="995363" cy="1646238"/>
            <a:chOff x="250825" y="2145978"/>
            <a:chExt cx="995363" cy="1646237"/>
          </a:xfrm>
        </p:grpSpPr>
        <p:pic>
          <p:nvPicPr>
            <p:cNvPr id="30740" name="Picture 40" descr="H:\WINTEXT_aktuell\LEHRE\Zoologie_Vorl_WS08_09\Ei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50825" y="2793678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41" name="Picture 1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50825" y="2145978"/>
              <a:ext cx="987425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42" name="Picture 1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27088" y="3442965"/>
              <a:ext cx="419100" cy="349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43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27088" y="2434903"/>
              <a:ext cx="40005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44" name="Textfeld 37"/>
            <p:cNvSpPr txBox="1">
              <a:spLocks noChangeArrowheads="1"/>
            </p:cNvSpPr>
            <p:nvPr/>
          </p:nvSpPr>
          <p:spPr bwMode="auto">
            <a:xfrm>
              <a:off x="468313" y="2436490"/>
              <a:ext cx="503237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3200" b="1">
                  <a:solidFill>
                    <a:srgbClr val="000000"/>
                  </a:solidFill>
                </a:rPr>
                <a:t>+</a:t>
              </a:r>
            </a:p>
          </p:txBody>
        </p:sp>
      </p:grpSp>
      <p:sp>
        <p:nvSpPr>
          <p:cNvPr id="38" name="Geschweifte Klammer rechts 37"/>
          <p:cNvSpPr/>
          <p:nvPr/>
        </p:nvSpPr>
        <p:spPr>
          <a:xfrm rot="5400000">
            <a:off x="755650" y="3717925"/>
            <a:ext cx="215900" cy="1511300"/>
          </a:xfrm>
          <a:prstGeom prst="rightBrace">
            <a:avLst>
              <a:gd name="adj1" fmla="val 8333"/>
              <a:gd name="adj2" fmla="val 46947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sz="2400">
              <a:solidFill>
                <a:srgbClr val="000000"/>
              </a:solidFill>
            </a:endParaRPr>
          </a:p>
        </p:txBody>
      </p:sp>
      <p:sp>
        <p:nvSpPr>
          <p:cNvPr id="40" name="Geschweifte Klammer rechts 39"/>
          <p:cNvSpPr/>
          <p:nvPr/>
        </p:nvSpPr>
        <p:spPr>
          <a:xfrm rot="5400000">
            <a:off x="8027988" y="4149725"/>
            <a:ext cx="215900" cy="1800225"/>
          </a:xfrm>
          <a:prstGeom prst="rightBrace">
            <a:avLst>
              <a:gd name="adj1" fmla="val 8333"/>
              <a:gd name="adj2" fmla="val 46947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29" grpId="0" animBg="1"/>
      <p:bldP spid="45" grpId="0" animBg="1"/>
      <p:bldP spid="46" grpId="0" animBg="1"/>
      <p:bldP spid="47" grpId="0" animBg="1"/>
      <p:bldP spid="38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feld 90"/>
          <p:cNvSpPr txBox="1">
            <a:spLocks noChangeArrowheads="1"/>
          </p:cNvSpPr>
          <p:nvPr/>
        </p:nvSpPr>
        <p:spPr bwMode="auto">
          <a:xfrm>
            <a:off x="5867400" y="3228975"/>
            <a:ext cx="28082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>
                <a:solidFill>
                  <a:srgbClr val="000000"/>
                </a:solidFill>
                <a:latin typeface="Times New Roman" pitchFamily="18" charset="0"/>
              </a:rPr>
              <a:t>Die einzigen </a:t>
            </a:r>
            <a:r>
              <a:rPr lang="de-DE" sz="1600" b="1">
                <a:solidFill>
                  <a:srgbClr val="0000FF"/>
                </a:solidFill>
                <a:latin typeface="Times New Roman" pitchFamily="18" charset="0"/>
              </a:rPr>
              <a:t>haploiden </a:t>
            </a:r>
            <a:r>
              <a:rPr lang="de-DE" sz="1600">
                <a:solidFill>
                  <a:srgbClr val="000000"/>
                </a:solidFill>
                <a:latin typeface="Times New Roman" pitchFamily="18" charset="0"/>
              </a:rPr>
              <a:t>Zellen</a:t>
            </a:r>
          </a:p>
          <a:p>
            <a:r>
              <a:rPr lang="de-DE" sz="1600">
                <a:solidFill>
                  <a:srgbClr val="000000"/>
                </a:solidFill>
                <a:latin typeface="Times New Roman" pitchFamily="18" charset="0"/>
              </a:rPr>
              <a:t>der Tiere sind die Spermien und die Eier.</a:t>
            </a:r>
          </a:p>
        </p:txBody>
      </p:sp>
      <p:cxnSp>
        <p:nvCxnSpPr>
          <p:cNvPr id="94" name="Gerade Verbindung mit Pfeil 93"/>
          <p:cNvCxnSpPr/>
          <p:nvPr/>
        </p:nvCxnSpPr>
        <p:spPr>
          <a:xfrm>
            <a:off x="1619250" y="2292350"/>
            <a:ext cx="1368425" cy="730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Gerade Verbindung mit Pfeil 96"/>
          <p:cNvCxnSpPr/>
          <p:nvPr/>
        </p:nvCxnSpPr>
        <p:spPr>
          <a:xfrm flipV="1">
            <a:off x="5940425" y="2365375"/>
            <a:ext cx="1368425" cy="5032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pieren 47"/>
          <p:cNvGrpSpPr>
            <a:grpSpLocks/>
          </p:cNvGrpSpPr>
          <p:nvPr/>
        </p:nvGrpSpPr>
        <p:grpSpPr bwMode="auto">
          <a:xfrm>
            <a:off x="755650" y="1644650"/>
            <a:ext cx="858838" cy="1330325"/>
            <a:chOff x="755650" y="4221163"/>
            <a:chExt cx="858838" cy="1330325"/>
          </a:xfrm>
        </p:grpSpPr>
        <p:pic>
          <p:nvPicPr>
            <p:cNvPr id="31758" name="Picture 40" descr="H:\WINTEXT_aktuell\LEHRE\Zoologie_Vorl_WS08_09\Ei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5650" y="5011738"/>
              <a:ext cx="539750" cy="539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9" name="Picture 41" descr="H:\WINTEXT_aktuell\LEHRE\Zoologie_Vorl_WS08_09\Spermium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5650" y="4221163"/>
              <a:ext cx="858838" cy="465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60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01688" y="5108575"/>
              <a:ext cx="419100" cy="349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61" name="Picture 1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00113" y="4537075"/>
              <a:ext cx="358775" cy="33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pieren 48"/>
          <p:cNvGrpSpPr>
            <a:grpSpLocks/>
          </p:cNvGrpSpPr>
          <p:nvPr/>
        </p:nvGrpSpPr>
        <p:grpSpPr bwMode="auto">
          <a:xfrm>
            <a:off x="7308850" y="1681163"/>
            <a:ext cx="858838" cy="1331912"/>
            <a:chOff x="7308850" y="4257675"/>
            <a:chExt cx="858838" cy="1331913"/>
          </a:xfrm>
        </p:grpSpPr>
        <p:pic>
          <p:nvPicPr>
            <p:cNvPr id="31754" name="Picture 40" descr="H:\WINTEXT_aktuell\LEHRE\Zoologie_Vorl_WS08_09\Ei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08850" y="5048250"/>
              <a:ext cx="539750" cy="541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5" name="Picture 41" descr="H:\WINTEXT_aktuell\LEHRE\Zoologie_Vorl_WS08_09\Spermium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08850" y="4257675"/>
              <a:ext cx="858838" cy="465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6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53300" y="5145088"/>
              <a:ext cx="419100" cy="349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7" name="Picture 1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451725" y="4575175"/>
              <a:ext cx="360363" cy="33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885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113" y="1557338"/>
            <a:ext cx="2628900" cy="20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2" name="Textfeld 1"/>
          <p:cNvSpPr txBox="1">
            <a:spLocks noChangeArrowheads="1"/>
          </p:cNvSpPr>
          <p:nvPr/>
        </p:nvSpPr>
        <p:spPr bwMode="auto">
          <a:xfrm>
            <a:off x="611188" y="323850"/>
            <a:ext cx="79549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Die meisten Tierarten sind in allen Zellen (außer den Keimzellen)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diploid.</a:t>
            </a:r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4300" y="3716338"/>
            <a:ext cx="863600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52" name="Picture 40" descr="H:\WINTEXT_aktuell\LEHRE\Zoologie_Vorl_WS08_09\E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3259138"/>
            <a:ext cx="519113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53" name="Text Box 8"/>
          <p:cNvSpPr txBox="1">
            <a:spLocks noChangeArrowheads="1"/>
          </p:cNvSpPr>
          <p:nvPr/>
        </p:nvSpPr>
        <p:spPr bwMode="auto">
          <a:xfrm>
            <a:off x="1133475" y="3462338"/>
            <a:ext cx="1266825" cy="3635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000" b="1">
                <a:solidFill>
                  <a:srgbClr val="00B050"/>
                </a:solidFill>
                <a:latin typeface="Times New Roman" pitchFamily="18" charset="0"/>
              </a:rPr>
              <a:t>Befruchtung</a:t>
            </a:r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 zur Zygote</a:t>
            </a:r>
          </a:p>
        </p:txBody>
      </p:sp>
      <p:cxnSp>
        <p:nvCxnSpPr>
          <p:cNvPr id="50" name="Gerade Verbindung mit Pfeil 49"/>
          <p:cNvCxnSpPr/>
          <p:nvPr/>
        </p:nvCxnSpPr>
        <p:spPr bwMode="auto">
          <a:xfrm>
            <a:off x="933450" y="3135313"/>
            <a:ext cx="40163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55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3500" y="2808288"/>
            <a:ext cx="10668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6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725" y="2671763"/>
            <a:ext cx="611188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7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4988" y="3462338"/>
            <a:ext cx="258762" cy="21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8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8338" y="2873375"/>
            <a:ext cx="247650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9" name="Picture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00250" y="2938463"/>
            <a:ext cx="320675" cy="30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60" name="Textfeld 70"/>
          <p:cNvSpPr txBox="1">
            <a:spLocks noChangeArrowheads="1"/>
          </p:cNvSpPr>
          <p:nvPr/>
        </p:nvSpPr>
        <p:spPr bwMode="auto">
          <a:xfrm>
            <a:off x="5934075" y="4573588"/>
            <a:ext cx="1331913" cy="2238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>
                <a:solidFill>
                  <a:srgbClr val="C00000"/>
                </a:solidFill>
                <a:latin typeface="Times New Roman" pitchFamily="18" charset="0"/>
              </a:rPr>
              <a:t>haploide Generation</a:t>
            </a:r>
          </a:p>
        </p:txBody>
      </p:sp>
      <p:sp>
        <p:nvSpPr>
          <p:cNvPr id="39961" name="Textfeld 71"/>
          <p:cNvSpPr txBox="1">
            <a:spLocks noChangeArrowheads="1"/>
          </p:cNvSpPr>
          <p:nvPr/>
        </p:nvSpPr>
        <p:spPr bwMode="auto">
          <a:xfrm>
            <a:off x="2266950" y="4378325"/>
            <a:ext cx="1333500" cy="2222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>
                <a:solidFill>
                  <a:srgbClr val="C00000"/>
                </a:solidFill>
                <a:latin typeface="Times New Roman" pitchFamily="18" charset="0"/>
              </a:rPr>
              <a:t>diploide Generation</a:t>
            </a:r>
          </a:p>
        </p:txBody>
      </p:sp>
      <p:sp>
        <p:nvSpPr>
          <p:cNvPr id="73" name="Geschweifte Klammer rechts 72"/>
          <p:cNvSpPr/>
          <p:nvPr/>
        </p:nvSpPr>
        <p:spPr bwMode="auto">
          <a:xfrm rot="5400000">
            <a:off x="2701926" y="2814637"/>
            <a:ext cx="195262" cy="2798763"/>
          </a:xfrm>
          <a:prstGeom prst="rightBrace">
            <a:avLst>
              <a:gd name="adj1" fmla="val 8333"/>
              <a:gd name="adj2" fmla="val 46947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sz="2400">
              <a:solidFill>
                <a:srgbClr val="000000"/>
              </a:solidFill>
            </a:endParaRPr>
          </a:p>
        </p:txBody>
      </p:sp>
      <p:grpSp>
        <p:nvGrpSpPr>
          <p:cNvPr id="2" name="Gruppieren 83"/>
          <p:cNvGrpSpPr>
            <a:grpSpLocks/>
          </p:cNvGrpSpPr>
          <p:nvPr/>
        </p:nvGrpSpPr>
        <p:grpSpPr bwMode="auto">
          <a:xfrm>
            <a:off x="2751138" y="2205038"/>
            <a:ext cx="1516062" cy="1762125"/>
            <a:chOff x="2718901" y="3432562"/>
            <a:chExt cx="2124852" cy="2371080"/>
          </a:xfrm>
        </p:grpSpPr>
        <p:pic>
          <p:nvPicPr>
            <p:cNvPr id="32814" name="Picture 2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718901" y="3432562"/>
              <a:ext cx="2124852" cy="237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15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366973" y="3864610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16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041711" y="3459228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17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037716" y="4164194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18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037716" y="4785600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19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071939" y="5448786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20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366973" y="5088746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21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03633" y="4469713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pieren 84"/>
          <p:cNvGrpSpPr>
            <a:grpSpLocks/>
          </p:cNvGrpSpPr>
          <p:nvPr/>
        </p:nvGrpSpPr>
        <p:grpSpPr bwMode="auto">
          <a:xfrm>
            <a:off x="6199188" y="2219325"/>
            <a:ext cx="1533525" cy="1587500"/>
            <a:chOff x="4931743" y="3553852"/>
            <a:chExt cx="2124852" cy="2371080"/>
          </a:xfrm>
        </p:grpSpPr>
        <p:pic>
          <p:nvPicPr>
            <p:cNvPr id="32806" name="Picture 2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931743" y="3553852"/>
              <a:ext cx="2124852" cy="237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07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76056" y="4618913"/>
              <a:ext cx="95250" cy="180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08" name="Picture 3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637006" y="5251871"/>
              <a:ext cx="9525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09" name="Picture 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648125" y="4005064"/>
              <a:ext cx="9525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10" name="Picture 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300192" y="3633905"/>
              <a:ext cx="9525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11" name="Picture 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300192" y="4349990"/>
              <a:ext cx="9525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12" name="Picture 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319301" y="4926054"/>
              <a:ext cx="9525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13" name="Picture 8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322863" y="5603586"/>
              <a:ext cx="9525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977" name="Textfeld 7"/>
          <p:cNvSpPr txBox="1">
            <a:spLocks noChangeArrowheads="1"/>
          </p:cNvSpPr>
          <p:nvPr/>
        </p:nvSpPr>
        <p:spPr bwMode="auto">
          <a:xfrm>
            <a:off x="4322763" y="3602038"/>
            <a:ext cx="1544637" cy="5540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Trennung der homologen Chromosomen= </a:t>
            </a:r>
            <a:r>
              <a:rPr lang="de-DE" sz="1000" b="1">
                <a:solidFill>
                  <a:srgbClr val="00B050"/>
                </a:solidFill>
                <a:latin typeface="Times New Roman" pitchFamily="18" charset="0"/>
              </a:rPr>
              <a:t>Meiose</a:t>
            </a:r>
          </a:p>
        </p:txBody>
      </p:sp>
      <p:pic>
        <p:nvPicPr>
          <p:cNvPr id="39978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99000" y="4135438"/>
            <a:ext cx="298450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9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9000" y="3330575"/>
            <a:ext cx="312738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7" name="Gerade Verbindung mit Pfeil 66"/>
          <p:cNvCxnSpPr/>
          <p:nvPr/>
        </p:nvCxnSpPr>
        <p:spPr bwMode="auto">
          <a:xfrm flipV="1">
            <a:off x="4000500" y="3460750"/>
            <a:ext cx="698500" cy="2841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mit Pfeil 67"/>
          <p:cNvCxnSpPr/>
          <p:nvPr/>
        </p:nvCxnSpPr>
        <p:spPr bwMode="auto">
          <a:xfrm>
            <a:off x="4000500" y="3792538"/>
            <a:ext cx="698500" cy="4730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Gerade Verbindung mit Pfeil 86"/>
          <p:cNvCxnSpPr/>
          <p:nvPr/>
        </p:nvCxnSpPr>
        <p:spPr bwMode="auto">
          <a:xfrm flipV="1">
            <a:off x="5934075" y="3013075"/>
            <a:ext cx="265113" cy="3175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71" name="Text Box 5"/>
          <p:cNvSpPr txBox="1">
            <a:spLocks noChangeArrowheads="1"/>
          </p:cNvSpPr>
          <p:nvPr/>
        </p:nvSpPr>
        <p:spPr bwMode="auto">
          <a:xfrm>
            <a:off x="5334000" y="2963863"/>
            <a:ext cx="6667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haploide Zellen = </a:t>
            </a:r>
            <a:r>
              <a:rPr lang="de-DE" sz="1000" b="1">
                <a:solidFill>
                  <a:srgbClr val="00B050"/>
                </a:solidFill>
                <a:latin typeface="Times New Roman" pitchFamily="18" charset="0"/>
              </a:rPr>
              <a:t>Sporen</a:t>
            </a:r>
          </a:p>
        </p:txBody>
      </p:sp>
      <p:sp>
        <p:nvSpPr>
          <p:cNvPr id="39972" name="Oval 30"/>
          <p:cNvSpPr>
            <a:spLocks noChangeArrowheads="1"/>
          </p:cNvSpPr>
          <p:nvPr/>
        </p:nvSpPr>
        <p:spPr bwMode="auto">
          <a:xfrm>
            <a:off x="5067300" y="3159125"/>
            <a:ext cx="88900" cy="107950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973" name="Oval 31"/>
          <p:cNvSpPr>
            <a:spLocks noChangeArrowheads="1"/>
          </p:cNvSpPr>
          <p:nvPr/>
        </p:nvSpPr>
        <p:spPr bwMode="auto">
          <a:xfrm>
            <a:off x="5067300" y="2963863"/>
            <a:ext cx="88900" cy="107950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974" name="Oval 32"/>
          <p:cNvSpPr>
            <a:spLocks noChangeArrowheads="1"/>
          </p:cNvSpPr>
          <p:nvPr/>
        </p:nvSpPr>
        <p:spPr bwMode="auto">
          <a:xfrm>
            <a:off x="5200650" y="3222625"/>
            <a:ext cx="90488" cy="107950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975" name="Oval 33"/>
          <p:cNvSpPr>
            <a:spLocks noChangeArrowheads="1"/>
          </p:cNvSpPr>
          <p:nvPr/>
        </p:nvSpPr>
        <p:spPr bwMode="auto">
          <a:xfrm>
            <a:off x="5133975" y="3421063"/>
            <a:ext cx="90488" cy="106362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976" name="Oval 34"/>
          <p:cNvSpPr>
            <a:spLocks noChangeArrowheads="1"/>
          </p:cNvSpPr>
          <p:nvPr/>
        </p:nvSpPr>
        <p:spPr bwMode="auto">
          <a:xfrm>
            <a:off x="5200650" y="2962275"/>
            <a:ext cx="90488" cy="107950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39968" name="Picture 40" descr="H:\WINTEXT_aktuell\LEHRE\Zoologie_Vorl_WS08_09\E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7025" y="3398838"/>
            <a:ext cx="519113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69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51800" y="3552825"/>
            <a:ext cx="26035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" name="Geschweifte Klammer rechts 105"/>
          <p:cNvSpPr/>
          <p:nvPr/>
        </p:nvSpPr>
        <p:spPr bwMode="auto">
          <a:xfrm rot="5400000">
            <a:off x="6369050" y="2409825"/>
            <a:ext cx="195263" cy="4132263"/>
          </a:xfrm>
          <a:prstGeom prst="rightBrace">
            <a:avLst>
              <a:gd name="adj1" fmla="val 8333"/>
              <a:gd name="adj2" fmla="val 46947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sz="2400">
              <a:solidFill>
                <a:srgbClr val="000000"/>
              </a:solidFill>
            </a:endParaRPr>
          </a:p>
        </p:txBody>
      </p:sp>
      <p:sp>
        <p:nvSpPr>
          <p:cNvPr id="39949" name="Textfeld 84"/>
          <p:cNvSpPr txBox="1">
            <a:spLocks noChangeArrowheads="1"/>
          </p:cNvSpPr>
          <p:nvPr/>
        </p:nvSpPr>
        <p:spPr bwMode="auto">
          <a:xfrm>
            <a:off x="457200" y="2844800"/>
            <a:ext cx="287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b="1">
                <a:solidFill>
                  <a:srgbClr val="000000"/>
                </a:solidFill>
              </a:rPr>
              <a:t>+</a:t>
            </a:r>
          </a:p>
        </p:txBody>
      </p:sp>
      <p:cxnSp>
        <p:nvCxnSpPr>
          <p:cNvPr id="56" name="Gerade Verbindung mit Pfeil 55"/>
          <p:cNvCxnSpPr/>
          <p:nvPr/>
        </p:nvCxnSpPr>
        <p:spPr>
          <a:xfrm>
            <a:off x="2355850" y="3068638"/>
            <a:ext cx="360363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Gerade Verbindung mit Pfeil 101"/>
          <p:cNvCxnSpPr/>
          <p:nvPr/>
        </p:nvCxnSpPr>
        <p:spPr>
          <a:xfrm flipV="1">
            <a:off x="7451725" y="3644900"/>
            <a:ext cx="433388" cy="63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Picture 1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62888" y="2917825"/>
            <a:ext cx="6699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" name="Picture 1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08938" y="3106738"/>
            <a:ext cx="26987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3" name="Gerade Verbindung mit Pfeil 82"/>
          <p:cNvCxnSpPr/>
          <p:nvPr/>
        </p:nvCxnSpPr>
        <p:spPr bwMode="auto">
          <a:xfrm flipV="1">
            <a:off x="7451725" y="3206750"/>
            <a:ext cx="433388" cy="36671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feld 44"/>
          <p:cNvSpPr txBox="1">
            <a:spLocks noChangeArrowheads="1"/>
          </p:cNvSpPr>
          <p:nvPr/>
        </p:nvSpPr>
        <p:spPr bwMode="auto">
          <a:xfrm>
            <a:off x="7689850" y="2276475"/>
            <a:ext cx="1419225" cy="5540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 dirty="0">
                <a:solidFill>
                  <a:srgbClr val="000000"/>
                </a:solidFill>
                <a:latin typeface="Times New Roman" pitchFamily="18" charset="0"/>
              </a:rPr>
              <a:t>hier erst entstehen Spermien oder Eier </a:t>
            </a:r>
            <a:r>
              <a:rPr lang="de-DE" sz="1000" b="1" dirty="0">
                <a:solidFill>
                  <a:srgbClr val="C00000"/>
                </a:solidFill>
                <a:latin typeface="Times New Roman" pitchFamily="18" charset="0"/>
              </a:rPr>
              <a:t>ohne</a:t>
            </a:r>
            <a:r>
              <a:rPr lang="de-DE" sz="1000" b="1" dirty="0">
                <a:solidFill>
                  <a:srgbClr val="000000"/>
                </a:solidFill>
                <a:latin typeface="Times New Roman" pitchFamily="18" charset="0"/>
              </a:rPr>
              <a:t> Meiose</a:t>
            </a:r>
          </a:p>
        </p:txBody>
      </p:sp>
      <p:sp>
        <p:nvSpPr>
          <p:cNvPr id="32805" name="Textfeld 1"/>
          <p:cNvSpPr txBox="1">
            <a:spLocks noChangeArrowheads="1"/>
          </p:cNvSpPr>
          <p:nvPr/>
        </p:nvSpPr>
        <p:spPr bwMode="auto">
          <a:xfrm>
            <a:off x="611188" y="549275"/>
            <a:ext cx="7954962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Bei 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Pflanzen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dagegen bauen die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haploiden Zellen 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zunächst erst einen eigenen haploiden Körper auf, bevor die Keimzellen gebildet werden: das ist die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haploide Generation </a:t>
            </a:r>
            <a:r>
              <a:rPr lang="de-DE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(= Gametophyt)</a:t>
            </a:r>
            <a:endParaRPr lang="de-DE" b="1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9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9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9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9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9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9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9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9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9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9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9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9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9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9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9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9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9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9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9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3" grpId="0" animBg="1"/>
      <p:bldP spid="39960" grpId="0" animBg="1"/>
      <p:bldP spid="39961" grpId="0" animBg="1"/>
      <p:bldP spid="73" grpId="0" animBg="1"/>
      <p:bldP spid="39977" grpId="0" animBg="1"/>
      <p:bldP spid="39971" grpId="0"/>
      <p:bldP spid="39972" grpId="0" animBg="1"/>
      <p:bldP spid="39973" grpId="0" animBg="1"/>
      <p:bldP spid="39974" grpId="0" animBg="1"/>
      <p:bldP spid="39975" grpId="0" animBg="1"/>
      <p:bldP spid="39976" grpId="0" animBg="1"/>
      <p:bldP spid="106" grpId="0" animBg="1"/>
      <p:bldP spid="39949" grpId="0"/>
      <p:bldP spid="8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" name="Gerade Verbindung 110"/>
          <p:cNvCxnSpPr/>
          <p:nvPr/>
        </p:nvCxnSpPr>
        <p:spPr>
          <a:xfrm>
            <a:off x="9036050" y="3455988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pieren 123"/>
          <p:cNvGrpSpPr>
            <a:grpSpLocks/>
          </p:cNvGrpSpPr>
          <p:nvPr/>
        </p:nvGrpSpPr>
        <p:grpSpPr bwMode="auto">
          <a:xfrm>
            <a:off x="5435600" y="2808288"/>
            <a:ext cx="3636963" cy="2392145"/>
            <a:chOff x="5435600" y="3860800"/>
            <a:chExt cx="3636963" cy="2392145"/>
          </a:xfrm>
        </p:grpSpPr>
        <p:pic>
          <p:nvPicPr>
            <p:cNvPr id="33835" name="Picture 2" descr="http://img.pixelsucht.de/wald/goldenes-frauenhaar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435600" y="3860800"/>
              <a:ext cx="2520950" cy="223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36" name="Textfeld 2"/>
            <p:cNvSpPr txBox="1">
              <a:spLocks noChangeArrowheads="1"/>
            </p:cNvSpPr>
            <p:nvPr/>
          </p:nvSpPr>
          <p:spPr bwMode="auto">
            <a:xfrm>
              <a:off x="7667625" y="4437063"/>
              <a:ext cx="1404938" cy="181588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400" b="1" dirty="0">
                  <a:solidFill>
                    <a:srgbClr val="000000"/>
                  </a:solidFill>
                  <a:latin typeface="Times New Roman" pitchFamily="18" charset="0"/>
                </a:rPr>
                <a:t>Jede Pflanze besteht aus einem </a:t>
              </a:r>
              <a:r>
                <a:rPr lang="de-DE" sz="1400" b="1" dirty="0">
                  <a:solidFill>
                    <a:srgbClr val="C00000"/>
                  </a:solidFill>
                  <a:latin typeface="Times New Roman" pitchFamily="18" charset="0"/>
                </a:rPr>
                <a:t>diploiden</a:t>
              </a:r>
              <a:r>
                <a:rPr lang="de-DE" sz="1400" b="1" dirty="0">
                  <a:solidFill>
                    <a:srgbClr val="000000"/>
                  </a:solidFill>
                  <a:latin typeface="Times New Roman" pitchFamily="18" charset="0"/>
                </a:rPr>
                <a:t> und einem </a:t>
              </a:r>
              <a:r>
                <a:rPr lang="de-DE" sz="1400" b="1" dirty="0">
                  <a:solidFill>
                    <a:srgbClr val="C00000"/>
                  </a:solidFill>
                  <a:latin typeface="Times New Roman" pitchFamily="18" charset="0"/>
                </a:rPr>
                <a:t>haploiden </a:t>
              </a:r>
              <a:r>
                <a:rPr lang="de-DE" sz="1400" b="1" dirty="0">
                  <a:solidFill>
                    <a:srgbClr val="000000"/>
                  </a:solidFill>
                  <a:latin typeface="Times New Roman" pitchFamily="18" charset="0"/>
                </a:rPr>
                <a:t>Teil (hier </a:t>
              </a:r>
              <a:r>
                <a:rPr lang="de-DE" sz="1400" b="1">
                  <a:solidFill>
                    <a:srgbClr val="000000"/>
                  </a:solidFill>
                  <a:latin typeface="Times New Roman" pitchFamily="18" charset="0"/>
                </a:rPr>
                <a:t>am Beispiel der Moose)</a:t>
              </a:r>
            </a:p>
          </p:txBody>
        </p:sp>
        <p:sp>
          <p:nvSpPr>
            <p:cNvPr id="33837" name="Line 11"/>
            <p:cNvSpPr>
              <a:spLocks noChangeShapeType="1"/>
            </p:cNvSpPr>
            <p:nvPr/>
          </p:nvSpPr>
          <p:spPr bwMode="auto">
            <a:xfrm flipH="1">
              <a:off x="6804025" y="5589588"/>
              <a:ext cx="1223963" cy="36036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838" name="Line 11"/>
            <p:cNvSpPr>
              <a:spLocks noChangeShapeType="1"/>
            </p:cNvSpPr>
            <p:nvPr/>
          </p:nvSpPr>
          <p:spPr bwMode="auto">
            <a:xfrm flipH="1" flipV="1">
              <a:off x="7380288" y="4724400"/>
              <a:ext cx="936625" cy="2174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114" name="Gerade Verbindung mit Pfeil 113"/>
          <p:cNvCxnSpPr/>
          <p:nvPr/>
        </p:nvCxnSpPr>
        <p:spPr>
          <a:xfrm>
            <a:off x="3203575" y="3960813"/>
            <a:ext cx="360363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ieren 119"/>
          <p:cNvGrpSpPr>
            <a:grpSpLocks/>
          </p:cNvGrpSpPr>
          <p:nvPr/>
        </p:nvGrpSpPr>
        <p:grpSpPr bwMode="auto">
          <a:xfrm>
            <a:off x="1835150" y="3025775"/>
            <a:ext cx="1368425" cy="2290763"/>
            <a:chOff x="1835150" y="4078288"/>
            <a:chExt cx="1368425" cy="2290762"/>
          </a:xfrm>
        </p:grpSpPr>
        <p:sp>
          <p:nvSpPr>
            <p:cNvPr id="33824" name="Text Box 5"/>
            <p:cNvSpPr txBox="1">
              <a:spLocks noChangeArrowheads="1"/>
            </p:cNvSpPr>
            <p:nvPr/>
          </p:nvSpPr>
          <p:spPr bwMode="auto">
            <a:xfrm>
              <a:off x="2411413" y="4078288"/>
              <a:ext cx="792162" cy="646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sz="1200" b="1">
                  <a:solidFill>
                    <a:srgbClr val="000000"/>
                  </a:solidFill>
                  <a:latin typeface="Times New Roman" pitchFamily="18" charset="0"/>
                </a:rPr>
                <a:t>haploide Zellen = </a:t>
              </a:r>
              <a:r>
                <a:rPr lang="de-DE" sz="1200" b="1">
                  <a:solidFill>
                    <a:srgbClr val="00B050"/>
                  </a:solidFill>
                  <a:latin typeface="Times New Roman" pitchFamily="18" charset="0"/>
                </a:rPr>
                <a:t>Sporen</a:t>
              </a:r>
            </a:p>
          </p:txBody>
        </p:sp>
        <p:sp>
          <p:nvSpPr>
            <p:cNvPr id="33825" name="Oval 30"/>
            <p:cNvSpPr>
              <a:spLocks noChangeArrowheads="1"/>
            </p:cNvSpPr>
            <p:nvPr/>
          </p:nvSpPr>
          <p:spPr bwMode="auto">
            <a:xfrm>
              <a:off x="2938463" y="5037138"/>
              <a:ext cx="96837" cy="119062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826" name="Oval 31"/>
            <p:cNvSpPr>
              <a:spLocks noChangeArrowheads="1"/>
            </p:cNvSpPr>
            <p:nvPr/>
          </p:nvSpPr>
          <p:spPr bwMode="auto">
            <a:xfrm>
              <a:off x="2938463" y="4821238"/>
              <a:ext cx="96837" cy="119062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827" name="Oval 32"/>
            <p:cNvSpPr>
              <a:spLocks noChangeArrowheads="1"/>
            </p:cNvSpPr>
            <p:nvPr/>
          </p:nvSpPr>
          <p:spPr bwMode="auto">
            <a:xfrm>
              <a:off x="3084513" y="5106988"/>
              <a:ext cx="96837" cy="119062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828" name="Oval 33"/>
            <p:cNvSpPr>
              <a:spLocks noChangeArrowheads="1"/>
            </p:cNvSpPr>
            <p:nvPr/>
          </p:nvSpPr>
          <p:spPr bwMode="auto">
            <a:xfrm>
              <a:off x="3011488" y="5324475"/>
              <a:ext cx="98425" cy="117475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829" name="Oval 34"/>
            <p:cNvSpPr>
              <a:spLocks noChangeArrowheads="1"/>
            </p:cNvSpPr>
            <p:nvPr/>
          </p:nvSpPr>
          <p:spPr bwMode="auto">
            <a:xfrm>
              <a:off x="3084513" y="4819650"/>
              <a:ext cx="96837" cy="119063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830" name="Textfeld 7"/>
            <p:cNvSpPr txBox="1">
              <a:spLocks noChangeArrowheads="1"/>
            </p:cNvSpPr>
            <p:nvPr/>
          </p:nvSpPr>
          <p:spPr bwMode="auto">
            <a:xfrm>
              <a:off x="1835150" y="5661025"/>
              <a:ext cx="1263650" cy="70802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000" b="1">
                  <a:solidFill>
                    <a:srgbClr val="000000"/>
                  </a:solidFill>
                  <a:latin typeface="Times New Roman" pitchFamily="18" charset="0"/>
                </a:rPr>
                <a:t>Trennung der homologen Chromosomen= </a:t>
              </a:r>
              <a:r>
                <a:rPr lang="de-DE" sz="1000" b="1">
                  <a:solidFill>
                    <a:srgbClr val="00B050"/>
                  </a:solidFill>
                  <a:latin typeface="Times New Roman" pitchFamily="18" charset="0"/>
                </a:rPr>
                <a:t>Meiose</a:t>
              </a:r>
            </a:p>
          </p:txBody>
        </p:sp>
        <p:pic>
          <p:nvPicPr>
            <p:cNvPr id="33831" name="Picture 1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55875" y="4724400"/>
              <a:ext cx="369888" cy="293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32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55875" y="5300663"/>
              <a:ext cx="387350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18" name="Gerade Verbindung mit Pfeil 117"/>
            <p:cNvCxnSpPr/>
            <p:nvPr/>
          </p:nvCxnSpPr>
          <p:spPr bwMode="auto">
            <a:xfrm flipV="1">
              <a:off x="2195513" y="4941888"/>
              <a:ext cx="288925" cy="15716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Gerade Verbindung mit Pfeil 118"/>
            <p:cNvCxnSpPr/>
            <p:nvPr/>
          </p:nvCxnSpPr>
          <p:spPr bwMode="auto">
            <a:xfrm>
              <a:off x="2195513" y="5156201"/>
              <a:ext cx="288925" cy="21748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pieren 122"/>
          <p:cNvGrpSpPr>
            <a:grpSpLocks/>
          </p:cNvGrpSpPr>
          <p:nvPr/>
        </p:nvGrpSpPr>
        <p:grpSpPr bwMode="auto">
          <a:xfrm>
            <a:off x="4284663" y="3024188"/>
            <a:ext cx="1028700" cy="1054100"/>
            <a:chOff x="4284663" y="3887788"/>
            <a:chExt cx="1028700" cy="1054100"/>
          </a:xfrm>
        </p:grpSpPr>
        <p:pic>
          <p:nvPicPr>
            <p:cNvPr id="33818" name="Picture 40" descr="H:\WINTEXT_aktuell\LEHRE\Zoologie_Vorl_WS08_09\Ei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43438" y="4371975"/>
              <a:ext cx="569912" cy="569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3819" name="Gruppieren 121"/>
            <p:cNvGrpSpPr>
              <a:grpSpLocks/>
            </p:cNvGrpSpPr>
            <p:nvPr/>
          </p:nvGrpSpPr>
          <p:grpSpPr bwMode="auto">
            <a:xfrm>
              <a:off x="4284663" y="3887788"/>
              <a:ext cx="1028700" cy="858837"/>
              <a:chOff x="4284663" y="3887788"/>
              <a:chExt cx="1028700" cy="858837"/>
            </a:xfrm>
          </p:grpSpPr>
          <p:cxnSp>
            <p:nvCxnSpPr>
              <p:cNvPr id="125" name="Gerade Verbindung mit Pfeil 124"/>
              <p:cNvCxnSpPr/>
              <p:nvPr/>
            </p:nvCxnSpPr>
            <p:spPr>
              <a:xfrm>
                <a:off x="4284663" y="4221163"/>
                <a:ext cx="358775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3821" name="Picture 1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643438" y="3887788"/>
                <a:ext cx="669925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22" name="Picture 15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4789488" y="4508500"/>
                <a:ext cx="284162" cy="238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23" name="Picture 16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789488" y="4076700"/>
                <a:ext cx="269875" cy="2508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6" name="Gruppieren 120"/>
          <p:cNvGrpSpPr>
            <a:grpSpLocks/>
          </p:cNvGrpSpPr>
          <p:nvPr/>
        </p:nvGrpSpPr>
        <p:grpSpPr bwMode="auto">
          <a:xfrm>
            <a:off x="2590800" y="2520950"/>
            <a:ext cx="1909763" cy="2519363"/>
            <a:chOff x="2590800" y="3573463"/>
            <a:chExt cx="1909763" cy="2519362"/>
          </a:xfrm>
        </p:grpSpPr>
        <p:pic>
          <p:nvPicPr>
            <p:cNvPr id="33815" name="Picture 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635375" y="4076700"/>
              <a:ext cx="698500" cy="2016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16" name="Textfeld 44"/>
            <p:cNvSpPr txBox="1">
              <a:spLocks noChangeArrowheads="1"/>
            </p:cNvSpPr>
            <p:nvPr/>
          </p:nvSpPr>
          <p:spPr bwMode="auto">
            <a:xfrm>
              <a:off x="2916238" y="3860800"/>
              <a:ext cx="1330325" cy="1952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000" b="1">
                  <a:solidFill>
                    <a:srgbClr val="C00000"/>
                  </a:solidFill>
                  <a:latin typeface="Times New Roman" pitchFamily="18" charset="0"/>
                </a:rPr>
                <a:t>haploide Generation</a:t>
              </a:r>
            </a:p>
          </p:txBody>
        </p:sp>
        <p:sp>
          <p:nvSpPr>
            <p:cNvPr id="133" name="Geschweifte Klammer rechts 132"/>
            <p:cNvSpPr/>
            <p:nvPr/>
          </p:nvSpPr>
          <p:spPr bwMode="auto">
            <a:xfrm rot="5400000">
              <a:off x="3417094" y="2747169"/>
              <a:ext cx="257175" cy="1909763"/>
            </a:xfrm>
            <a:prstGeom prst="rightBrace">
              <a:avLst>
                <a:gd name="adj1" fmla="val 8333"/>
                <a:gd name="adj2" fmla="val 46947"/>
              </a:avLst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400">
                <a:solidFill>
                  <a:srgbClr val="000000"/>
                </a:solidFill>
              </a:endParaRPr>
            </a:p>
          </p:txBody>
        </p:sp>
      </p:grpSp>
      <p:cxnSp>
        <p:nvCxnSpPr>
          <p:cNvPr id="135" name="Gerade Verbindung 134"/>
          <p:cNvCxnSpPr/>
          <p:nvPr/>
        </p:nvCxnSpPr>
        <p:spPr>
          <a:xfrm>
            <a:off x="5364163" y="2447925"/>
            <a:ext cx="0" cy="33575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pieren 116"/>
          <p:cNvGrpSpPr>
            <a:grpSpLocks/>
          </p:cNvGrpSpPr>
          <p:nvPr/>
        </p:nvGrpSpPr>
        <p:grpSpPr bwMode="auto">
          <a:xfrm>
            <a:off x="250825" y="2520950"/>
            <a:ext cx="2160588" cy="2159000"/>
            <a:chOff x="250825" y="3212976"/>
            <a:chExt cx="2160588" cy="2159793"/>
          </a:xfrm>
        </p:grpSpPr>
        <p:grpSp>
          <p:nvGrpSpPr>
            <p:cNvPr id="33805" name="Gruppieren 115"/>
            <p:cNvGrpSpPr>
              <a:grpSpLocks/>
            </p:cNvGrpSpPr>
            <p:nvPr/>
          </p:nvGrpSpPr>
          <p:grpSpPr bwMode="auto">
            <a:xfrm>
              <a:off x="250825" y="3212976"/>
              <a:ext cx="2160588" cy="2159793"/>
              <a:chOff x="250825" y="3573463"/>
              <a:chExt cx="2160588" cy="2159793"/>
            </a:xfrm>
          </p:grpSpPr>
          <p:pic>
            <p:nvPicPr>
              <p:cNvPr id="33807" name="Picture 28" descr="H:\WINTEXT_aktuell\LEHRE\Zoologie_Vorl_WS08_09\Sporenkapsel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187450" y="4346575"/>
                <a:ext cx="966788" cy="11509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08" name="Picture 40" descr="H:\WINTEXT_aktuell\LEHRE\Zoologie_Vorl_WS08_09\Ei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50825" y="5163343"/>
                <a:ext cx="568325" cy="5699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03" name="Gerade Verbindung mit Pfeil 102"/>
              <p:cNvCxnSpPr/>
              <p:nvPr/>
            </p:nvCxnSpPr>
            <p:spPr>
              <a:xfrm>
                <a:off x="755650" y="4797876"/>
                <a:ext cx="433388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3810" name="Picture 1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50825" y="4319588"/>
                <a:ext cx="669925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11" name="Picture 16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95288" y="4508500"/>
                <a:ext cx="271462" cy="2508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812" name="Picture 17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741488" y="4941888"/>
                <a:ext cx="428625" cy="4143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1" name="Geschweifte Klammer rechts 130"/>
              <p:cNvSpPr/>
              <p:nvPr/>
            </p:nvSpPr>
            <p:spPr bwMode="auto">
              <a:xfrm rot="5400000">
                <a:off x="1512041" y="2961535"/>
                <a:ext cx="287444" cy="1511300"/>
              </a:xfrm>
              <a:prstGeom prst="rightBrace">
                <a:avLst>
                  <a:gd name="adj1" fmla="val 8333"/>
                  <a:gd name="adj2" fmla="val 46947"/>
                </a:avLst>
              </a:prstGeom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14" name="Textfeld 44"/>
              <p:cNvSpPr txBox="1">
                <a:spLocks noChangeArrowheads="1"/>
              </p:cNvSpPr>
              <p:nvPr/>
            </p:nvSpPr>
            <p:spPr bwMode="auto">
              <a:xfrm>
                <a:off x="1001713" y="3933825"/>
                <a:ext cx="1331912" cy="24606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de-DE" sz="1000" b="1">
                    <a:solidFill>
                      <a:srgbClr val="C00000"/>
                    </a:solidFill>
                    <a:latin typeface="Times New Roman" pitchFamily="18" charset="0"/>
                  </a:rPr>
                  <a:t>diploide Generation</a:t>
                </a:r>
              </a:p>
            </p:txBody>
          </p:sp>
        </p:grpSp>
        <p:pic>
          <p:nvPicPr>
            <p:cNvPr id="33806" name="Picture 1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288" y="4941888"/>
              <a:ext cx="284162" cy="236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3802" name="Textfeld 1"/>
          <p:cNvSpPr txBox="1">
            <a:spLocks noChangeArrowheads="1"/>
          </p:cNvSpPr>
          <p:nvPr/>
        </p:nvSpPr>
        <p:spPr bwMode="auto">
          <a:xfrm>
            <a:off x="611188" y="549275"/>
            <a:ext cx="79549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Bei 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Pflanzen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bauen die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haploiden Zellen 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einen eigenen haploiden Körper auf; der erst später die Keimzellen bildet: das ist die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haploide Generation </a:t>
            </a:r>
            <a:r>
              <a:rPr lang="de-DE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(= Gametophyt)</a:t>
            </a:r>
            <a:endParaRPr lang="de-DE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80907" name="Textfeld 1"/>
          <p:cNvSpPr txBox="1">
            <a:spLocks noChangeArrowheads="1"/>
          </p:cNvSpPr>
          <p:nvPr/>
        </p:nvSpPr>
        <p:spPr bwMode="auto">
          <a:xfrm>
            <a:off x="1042988" y="2060575"/>
            <a:ext cx="12890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6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Sporophyt</a:t>
            </a:r>
            <a:endParaRPr lang="de-DE" sz="1600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80908" name="Textfeld 1"/>
          <p:cNvSpPr txBox="1">
            <a:spLocks noChangeArrowheads="1"/>
          </p:cNvSpPr>
          <p:nvPr/>
        </p:nvSpPr>
        <p:spPr bwMode="auto">
          <a:xfrm>
            <a:off x="2708275" y="2060575"/>
            <a:ext cx="16478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6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Gametophyt</a:t>
            </a:r>
            <a:endParaRPr lang="de-DE" sz="1600" b="1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0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0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7" grpId="0"/>
      <p:bldP spid="8090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feld 1"/>
          <p:cNvSpPr txBox="1">
            <a:spLocks noChangeArrowheads="1"/>
          </p:cNvSpPr>
          <p:nvPr/>
        </p:nvSpPr>
        <p:spPr bwMode="auto">
          <a:xfrm>
            <a:off x="3421063" y="211138"/>
            <a:ext cx="2230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</a:rPr>
              <a:t>Pflanzen:</a:t>
            </a:r>
          </a:p>
        </p:txBody>
      </p:sp>
      <p:pic>
        <p:nvPicPr>
          <p:cNvPr id="3" name="Picture 2" descr="http://img.pixelsucht.de/wald/goldenes-frauenha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484313"/>
            <a:ext cx="5508625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2"/>
          <p:cNvSpPr txBox="1">
            <a:spLocks noChangeArrowheads="1"/>
          </p:cNvSpPr>
          <p:nvPr/>
        </p:nvSpPr>
        <p:spPr bwMode="auto">
          <a:xfrm>
            <a:off x="179388" y="836613"/>
            <a:ext cx="89646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Jede Pflanze besteht aus einem </a:t>
            </a:r>
            <a:r>
              <a:rPr lang="de-DE" b="1">
                <a:solidFill>
                  <a:srgbClr val="0000FF"/>
                </a:solidFill>
                <a:latin typeface="Times New Roman" pitchFamily="18" charset="0"/>
              </a:rPr>
              <a:t>diploiden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 (Sporophyt) und einem </a:t>
            </a:r>
            <a:r>
              <a:rPr lang="de-DE" b="1">
                <a:solidFill>
                  <a:srgbClr val="0000FF"/>
                </a:solidFill>
                <a:latin typeface="Times New Roman" pitchFamily="18" charset="0"/>
              </a:rPr>
              <a:t>haploiden 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Teil (Gametophyt)</a:t>
            </a:r>
          </a:p>
        </p:txBody>
      </p:sp>
      <p:sp>
        <p:nvSpPr>
          <p:cNvPr id="6" name="Line 11"/>
          <p:cNvSpPr>
            <a:spLocks noChangeShapeType="1"/>
          </p:cNvSpPr>
          <p:nvPr/>
        </p:nvSpPr>
        <p:spPr bwMode="auto">
          <a:xfrm flipH="1">
            <a:off x="2124075" y="1196975"/>
            <a:ext cx="1439863" cy="43926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5" name="Line 11"/>
          <p:cNvSpPr>
            <a:spLocks noChangeShapeType="1"/>
          </p:cNvSpPr>
          <p:nvPr/>
        </p:nvSpPr>
        <p:spPr bwMode="auto">
          <a:xfrm flipH="1">
            <a:off x="5003800" y="1196975"/>
            <a:ext cx="1800225" cy="18002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feld 2"/>
          <p:cNvSpPr txBox="1">
            <a:spLocks noChangeArrowheads="1"/>
          </p:cNvSpPr>
          <p:nvPr/>
        </p:nvSpPr>
        <p:spPr bwMode="auto">
          <a:xfrm>
            <a:off x="6300788" y="2852738"/>
            <a:ext cx="26638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Die 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Reduktionsteilung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 erzeugt haploide Zellen, und das sind zuerst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nicht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 die </a:t>
            </a:r>
            <a:r>
              <a:rPr lang="de-DE" b="1">
                <a:solidFill>
                  <a:srgbClr val="0000FF"/>
                </a:solidFill>
                <a:latin typeface="Times New Roman" pitchFamily="18" charset="0"/>
              </a:rPr>
              <a:t>Spermien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 und </a:t>
            </a:r>
            <a:r>
              <a:rPr lang="de-DE" b="1">
                <a:solidFill>
                  <a:srgbClr val="0000FF"/>
                </a:solidFill>
                <a:latin typeface="Times New Roman" pitchFamily="18" charset="0"/>
              </a:rPr>
              <a:t>Eier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 (sondern </a:t>
            </a:r>
            <a:r>
              <a:rPr lang="de-DE" b="1">
                <a:solidFill>
                  <a:srgbClr val="0000FF"/>
                </a:solidFill>
                <a:latin typeface="Times New Roman" pitchFamily="18" charset="0"/>
              </a:rPr>
              <a:t>Sporen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).</a:t>
            </a:r>
          </a:p>
          <a:p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Die Spermien und Eier entstehen später.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5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feld 1"/>
          <p:cNvSpPr txBox="1">
            <a:spLocks noChangeArrowheads="1"/>
          </p:cNvSpPr>
          <p:nvPr/>
        </p:nvSpPr>
        <p:spPr bwMode="auto">
          <a:xfrm>
            <a:off x="1187450" y="1938338"/>
            <a:ext cx="6407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b="1">
                <a:solidFill>
                  <a:srgbClr val="0033CC"/>
                </a:solidFill>
                <a:latin typeface="Times New Roman" pitchFamily="18" charset="0"/>
              </a:rPr>
              <a:t>Tiere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 sind in allen Zellen (außer den Keimzellen)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diploid.</a:t>
            </a:r>
          </a:p>
          <a:p>
            <a:pPr algn="ctr"/>
            <a:endParaRPr lang="de-DE" b="1">
              <a:solidFill>
                <a:srgbClr val="C00000"/>
              </a:solidFill>
              <a:latin typeface="Times New Roman" pitchFamily="18" charset="0"/>
            </a:endParaRPr>
          </a:p>
          <a:p>
            <a:pPr algn="ctr"/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Die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diploide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Generation der Pflanzen heißt </a:t>
            </a:r>
            <a:r>
              <a:rPr lang="de-DE" b="1">
                <a:solidFill>
                  <a:srgbClr val="0033CC"/>
                </a:solidFill>
                <a:latin typeface="Times New Roman" pitchFamily="18" charset="0"/>
                <a:cs typeface="Calibri" pitchFamily="34" charset="0"/>
              </a:rPr>
              <a:t>Sporophyt</a:t>
            </a:r>
            <a:endParaRPr lang="de-DE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43" name="Textfeld 2"/>
          <p:cNvSpPr txBox="1">
            <a:spLocks noChangeArrowheads="1"/>
          </p:cNvSpPr>
          <p:nvPr/>
        </p:nvSpPr>
        <p:spPr bwMode="auto">
          <a:xfrm>
            <a:off x="179388" y="850900"/>
            <a:ext cx="8713787" cy="338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>
                <a:solidFill>
                  <a:srgbClr val="7030A0"/>
                </a:solidFill>
                <a:latin typeface="Times New Roman" pitchFamily="18" charset="0"/>
                <a:cs typeface="Calibri" pitchFamily="34" charset="0"/>
              </a:rPr>
              <a:t>Großer Unterschied zwischen den Tieren und allen Landpflanzen </a:t>
            </a:r>
            <a:r>
              <a:rPr lang="de-DE" sz="160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(Moose, Farne, Samenpflanzen)</a:t>
            </a: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1187450" y="3092450"/>
            <a:ext cx="64071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b="1">
                <a:solidFill>
                  <a:srgbClr val="0033CC"/>
                </a:solidFill>
                <a:latin typeface="Times New Roman" pitchFamily="18" charset="0"/>
              </a:rPr>
              <a:t>Landpflanzen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 sind zu einem Teil ihres Lebens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diploid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, zu einem anderen Teil ihres Lebens aber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haploid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. </a:t>
            </a:r>
          </a:p>
          <a:p>
            <a:pPr algn="ctr"/>
            <a:endParaRPr lang="de-DE" b="1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Die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haploide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Generation der Pflanzen heißt </a:t>
            </a:r>
            <a:r>
              <a:rPr lang="de-DE" b="1">
                <a:solidFill>
                  <a:srgbClr val="0033CC"/>
                </a:solidFill>
                <a:latin typeface="Times New Roman" pitchFamily="18" charset="0"/>
                <a:cs typeface="Calibri" pitchFamily="34" charset="0"/>
              </a:rPr>
              <a:t>Gametophyt</a:t>
            </a:r>
            <a:endParaRPr lang="de-DE" b="1">
              <a:solidFill>
                <a:srgbClr val="8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feld 2"/>
          <p:cNvSpPr txBox="1">
            <a:spLocks noChangeArrowheads="1"/>
          </p:cNvSpPr>
          <p:nvPr/>
        </p:nvSpPr>
        <p:spPr bwMode="auto">
          <a:xfrm>
            <a:off x="323850" y="549275"/>
            <a:ext cx="6119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Bei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Landpflanzen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gibt es also immer einen </a:t>
            </a:r>
            <a:r>
              <a:rPr lang="de-DE" b="1">
                <a:solidFill>
                  <a:srgbClr val="0033CC"/>
                </a:solidFill>
                <a:latin typeface="Times New Roman" pitchFamily="18" charset="0"/>
                <a:cs typeface="Calibri" pitchFamily="34" charset="0"/>
              </a:rPr>
              <a:t>Sporophyten (2n)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:</a:t>
            </a:r>
          </a:p>
        </p:txBody>
      </p:sp>
      <p:pic>
        <p:nvPicPr>
          <p:cNvPr id="36867" name="Picture 28" descr="H:\WINTEXT_aktuell\LEHRE\Zoologie_Vorl_WS08_09\Sporenkaps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549275"/>
            <a:ext cx="966788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feld 2"/>
          <p:cNvSpPr txBox="1">
            <a:spLocks noChangeArrowheads="1"/>
          </p:cNvSpPr>
          <p:nvPr/>
        </p:nvSpPr>
        <p:spPr bwMode="auto">
          <a:xfrm>
            <a:off x="323850" y="2133600"/>
            <a:ext cx="3311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… und einen </a:t>
            </a:r>
            <a:r>
              <a:rPr lang="de-DE" b="1">
                <a:solidFill>
                  <a:srgbClr val="0033CC"/>
                </a:solidFill>
                <a:latin typeface="Times New Roman" pitchFamily="18" charset="0"/>
              </a:rPr>
              <a:t>Gametophyten (n)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:</a:t>
            </a:r>
            <a:endParaRPr lang="de-DE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12" name="Textfeld 2"/>
          <p:cNvSpPr txBox="1">
            <a:spLocks noChangeArrowheads="1"/>
          </p:cNvSpPr>
          <p:nvPr/>
        </p:nvSpPr>
        <p:spPr bwMode="auto">
          <a:xfrm>
            <a:off x="323850" y="4727575"/>
            <a:ext cx="7416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Tiere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unterscheiden sich von Landpflanzen, indem sie niemals </a:t>
            </a:r>
            <a:r>
              <a:rPr lang="de-DE" b="1">
                <a:solidFill>
                  <a:srgbClr val="0033CC"/>
                </a:solidFill>
                <a:latin typeface="Times New Roman" pitchFamily="18" charset="0"/>
                <a:cs typeface="Calibri" pitchFamily="34" charset="0"/>
              </a:rPr>
              <a:t>Sporen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bilden. </a:t>
            </a:r>
          </a:p>
          <a:p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Die Produkte der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Reduktionsteilung 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sind immer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Gameten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:</a:t>
            </a:r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981075"/>
            <a:ext cx="1203325" cy="347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40" descr="H:\WINTEXT_aktuell\LEHRE\Zoologie_Vorl_WS08_09\E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0138" y="5643563"/>
            <a:ext cx="774700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80138" y="5129213"/>
            <a:ext cx="91281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97738" y="2852738"/>
            <a:ext cx="1143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feld 1"/>
          <p:cNvSpPr txBox="1">
            <a:spLocks noChangeArrowheads="1"/>
          </p:cNvSpPr>
          <p:nvPr/>
        </p:nvSpPr>
        <p:spPr bwMode="auto">
          <a:xfrm>
            <a:off x="1320800" y="692150"/>
            <a:ext cx="6769100" cy="1477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5875"/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Was ist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diploid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?</a:t>
            </a:r>
          </a:p>
          <a:p>
            <a:pPr indent="15875"/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Was ist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haploid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?</a:t>
            </a:r>
          </a:p>
          <a:p>
            <a:pPr indent="15875"/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Was ist identische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Reduplikation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?</a:t>
            </a:r>
          </a:p>
          <a:p>
            <a:pPr indent="15875"/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Was ist eine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Mitose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?</a:t>
            </a:r>
          </a:p>
          <a:p>
            <a:pPr indent="15875"/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Was sind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Chromatiden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?</a:t>
            </a:r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Textfeld 1"/>
          <p:cNvSpPr txBox="1">
            <a:spLocks noChangeArrowheads="1"/>
          </p:cNvSpPr>
          <p:nvPr/>
        </p:nvSpPr>
        <p:spPr bwMode="auto">
          <a:xfrm>
            <a:off x="384175" y="2276872"/>
            <a:ext cx="6769100" cy="2031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5875"/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Die meisten Tiere und Pflanzen (das sind die </a:t>
            </a:r>
            <a:r>
              <a:rPr lang="de-DE" b="1" dirty="0" err="1">
                <a:solidFill>
                  <a:srgbClr val="00B050"/>
                </a:solidFill>
                <a:latin typeface="Times New Roman" pitchFamily="18" charset="0"/>
              </a:rPr>
              <a:t>Diplonten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) haben in jeder Zelle </a:t>
            </a:r>
          </a:p>
          <a:p>
            <a:pPr indent="15875"/>
            <a:r>
              <a:rPr lang="de-DE" b="1" dirty="0">
                <a:solidFill>
                  <a:srgbClr val="C00000"/>
                </a:solidFill>
                <a:latin typeface="Times New Roman" pitchFamily="18" charset="0"/>
              </a:rPr>
              <a:t>2 Chromosomensätze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, die sie von 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</a:rPr>
              <a:t>Mutter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 und 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</a:rPr>
              <a:t>Vater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 erhalten haben:</a:t>
            </a:r>
          </a:p>
          <a:p>
            <a:pPr indent="15875"/>
            <a:endParaRPr lang="de-DE" b="1" dirty="0">
              <a:solidFill>
                <a:srgbClr val="000000"/>
              </a:solidFill>
              <a:latin typeface="Times New Roman" pitchFamily="18" charset="0"/>
            </a:endParaRPr>
          </a:p>
          <a:p>
            <a:pPr indent="15875">
              <a:buFont typeface="Arial" charset="0"/>
              <a:buChar char="•"/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     1 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</a:rPr>
              <a:t>mütterlicher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 Satz </a:t>
            </a:r>
            <a:r>
              <a:rPr lang="de-DE" dirty="0">
                <a:solidFill>
                  <a:srgbClr val="FF0000"/>
                </a:solidFill>
                <a:latin typeface="Times New Roman" pitchFamily="18" charset="0"/>
              </a:rPr>
              <a:t>(rot)</a:t>
            </a:r>
          </a:p>
          <a:p>
            <a:pPr indent="15875">
              <a:buFont typeface="Arial" charset="0"/>
              <a:buChar char="•"/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     1 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</a:rPr>
              <a:t>väterlicher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 Satz </a:t>
            </a:r>
            <a:r>
              <a:rPr lang="de-DE" dirty="0">
                <a:solidFill>
                  <a:srgbClr val="0000FF"/>
                </a:solidFill>
                <a:latin typeface="Times New Roman" pitchFamily="18" charset="0"/>
              </a:rPr>
              <a:t>(blau)</a:t>
            </a:r>
          </a:p>
        </p:txBody>
      </p:sp>
      <p:pic>
        <p:nvPicPr>
          <p:cNvPr id="2129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13" y="4581525"/>
            <a:ext cx="1174750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29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38" y="4581525"/>
            <a:ext cx="117475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1"/>
          <p:cNvSpPr txBox="1">
            <a:spLocks noChangeArrowheads="1"/>
          </p:cNvSpPr>
          <p:nvPr/>
        </p:nvSpPr>
        <p:spPr bwMode="auto">
          <a:xfrm>
            <a:off x="384175" y="4507310"/>
            <a:ext cx="5400675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5875"/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Weniger Tiere und Pflanzen (das sind die </a:t>
            </a:r>
            <a:r>
              <a:rPr lang="de-DE" b="1" dirty="0" err="1">
                <a:solidFill>
                  <a:srgbClr val="00B050"/>
                </a:solidFill>
                <a:latin typeface="Times New Roman" pitchFamily="18" charset="0"/>
              </a:rPr>
              <a:t>Haplonten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) haben in jeder Zelle nur</a:t>
            </a:r>
          </a:p>
          <a:p>
            <a:pPr indent="15875"/>
            <a:r>
              <a:rPr lang="de-DE" b="1" dirty="0">
                <a:solidFill>
                  <a:srgbClr val="C00000"/>
                </a:solidFill>
                <a:latin typeface="Times New Roman" pitchFamily="18" charset="0"/>
              </a:rPr>
              <a:t>1 Chromosomensatz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, den sie entweder von der 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</a:rPr>
              <a:t>Mutter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 oder vom 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</a:rPr>
              <a:t>Vater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 erhalten haben: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98" name="Textfeld 7"/>
          <p:cNvSpPr txBox="1">
            <a:spLocks noChangeArrowheads="1"/>
          </p:cNvSpPr>
          <p:nvPr/>
        </p:nvSpPr>
        <p:spPr bwMode="auto">
          <a:xfrm>
            <a:off x="6918325" y="1698625"/>
            <a:ext cx="1901825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Trennung der homologen Chromosomen= </a:t>
            </a:r>
            <a:r>
              <a:rPr lang="de-DE" sz="1000" b="1">
                <a:solidFill>
                  <a:srgbClr val="00B050"/>
                </a:solidFill>
                <a:latin typeface="Times New Roman" pitchFamily="18" charset="0"/>
              </a:rPr>
              <a:t>Meiose</a:t>
            </a:r>
          </a:p>
        </p:txBody>
      </p:sp>
      <p:sp>
        <p:nvSpPr>
          <p:cNvPr id="39999" name="Textfeld 4"/>
          <p:cNvSpPr txBox="1">
            <a:spLocks noChangeArrowheads="1"/>
          </p:cNvSpPr>
          <p:nvPr/>
        </p:nvSpPr>
        <p:spPr bwMode="auto">
          <a:xfrm>
            <a:off x="395288" y="2155825"/>
            <a:ext cx="1655762" cy="5524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>
                <a:solidFill>
                  <a:srgbClr val="C00000"/>
                </a:solidFill>
                <a:latin typeface="Times New Roman" pitchFamily="18" charset="0"/>
              </a:rPr>
              <a:t>haploide Generation:</a:t>
            </a:r>
          </a:p>
          <a:p>
            <a:pPr algn="ctr"/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Nur eine einzige Zelle: </a:t>
            </a:r>
            <a:r>
              <a:rPr lang="de-DE" sz="1000" b="1">
                <a:solidFill>
                  <a:srgbClr val="00B050"/>
                </a:solidFill>
                <a:latin typeface="Times New Roman" pitchFamily="18" charset="0"/>
              </a:rPr>
              <a:t>Spermium</a:t>
            </a:r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 oder </a:t>
            </a:r>
            <a:r>
              <a:rPr lang="de-DE" sz="1000" b="1">
                <a:solidFill>
                  <a:srgbClr val="00B050"/>
                </a:solidFill>
                <a:latin typeface="Times New Roman" pitchFamily="18" charset="0"/>
              </a:rPr>
              <a:t>Ei</a:t>
            </a:r>
          </a:p>
        </p:txBody>
      </p:sp>
      <p:pic>
        <p:nvPicPr>
          <p:cNvPr id="40000" name="Picture 40" descr="H:\WINTEXT_aktuell\LEHRE\Zoologie_Vorl_WS08_09\E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725" y="1193800"/>
            <a:ext cx="7747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001" name="Text Box 8"/>
          <p:cNvSpPr txBox="1">
            <a:spLocks noChangeArrowheads="1"/>
          </p:cNvSpPr>
          <p:nvPr/>
        </p:nvSpPr>
        <p:spPr bwMode="auto">
          <a:xfrm>
            <a:off x="2125663" y="1528763"/>
            <a:ext cx="1366837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000" b="1">
                <a:solidFill>
                  <a:srgbClr val="00B050"/>
                </a:solidFill>
                <a:latin typeface="Times New Roman" pitchFamily="18" charset="0"/>
              </a:rPr>
              <a:t>Befruchtung</a:t>
            </a:r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 zur Zygote</a:t>
            </a:r>
          </a:p>
        </p:txBody>
      </p:sp>
      <p:cxnSp>
        <p:nvCxnSpPr>
          <p:cNvPr id="17" name="Gerade Verbindung mit Pfeil 16"/>
          <p:cNvCxnSpPr/>
          <p:nvPr/>
        </p:nvCxnSpPr>
        <p:spPr bwMode="auto">
          <a:xfrm>
            <a:off x="1525588" y="1195388"/>
            <a:ext cx="401637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003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7225" y="736600"/>
            <a:ext cx="1590675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04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3725" y="679450"/>
            <a:ext cx="91281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05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7125" y="1709738"/>
            <a:ext cx="3873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06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7125" y="909638"/>
            <a:ext cx="36988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07" name="Picture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7350" y="955675"/>
            <a:ext cx="476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Gerade Verbindung mit Pfeil 26"/>
          <p:cNvCxnSpPr/>
          <p:nvPr/>
        </p:nvCxnSpPr>
        <p:spPr bwMode="auto">
          <a:xfrm>
            <a:off x="3390900" y="1127125"/>
            <a:ext cx="146367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009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5050" y="1355725"/>
            <a:ext cx="36988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10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5050" y="2443163"/>
            <a:ext cx="3873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11" name="Picture 2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21250" y="211138"/>
            <a:ext cx="1965325" cy="188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12" name="Picture 2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21325" y="554038"/>
            <a:ext cx="201613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13" name="Picture 2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45213" y="231775"/>
            <a:ext cx="2000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14" name="Picture 2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40450" y="792163"/>
            <a:ext cx="201613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15" name="Picture 2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40450" y="1285875"/>
            <a:ext cx="201613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16" name="Picture 2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72200" y="1812925"/>
            <a:ext cx="201613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17" name="Picture 2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21325" y="1527175"/>
            <a:ext cx="201613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18" name="Picture 2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0625" y="1035050"/>
            <a:ext cx="201613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Gerade Verbindung mit Pfeil 36"/>
          <p:cNvCxnSpPr/>
          <p:nvPr/>
        </p:nvCxnSpPr>
        <p:spPr bwMode="auto">
          <a:xfrm flipV="1">
            <a:off x="6453188" y="1527175"/>
            <a:ext cx="865187" cy="3429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/>
          <p:nvPr/>
        </p:nvCxnSpPr>
        <p:spPr bwMode="auto">
          <a:xfrm>
            <a:off x="6453188" y="1927225"/>
            <a:ext cx="865187" cy="573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021" name="Picture 40" descr="H:\WINTEXT_aktuell\LEHRE\Zoologie_Vorl_WS08_09\E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5900" y="2328863"/>
            <a:ext cx="531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22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3513" y="1355725"/>
            <a:ext cx="627062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023" name="Textfeld 44"/>
          <p:cNvSpPr txBox="1">
            <a:spLocks noChangeArrowheads="1"/>
          </p:cNvSpPr>
          <p:nvPr/>
        </p:nvSpPr>
        <p:spPr bwMode="auto">
          <a:xfrm>
            <a:off x="7185025" y="2786063"/>
            <a:ext cx="1419225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>
                <a:solidFill>
                  <a:srgbClr val="C00000"/>
                </a:solidFill>
                <a:latin typeface="Times New Roman" pitchFamily="18" charset="0"/>
              </a:rPr>
              <a:t>haploide Generation </a:t>
            </a:r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=</a:t>
            </a:r>
          </a:p>
          <a:p>
            <a:pPr algn="ctr"/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Spermien und Eier</a:t>
            </a:r>
          </a:p>
        </p:txBody>
      </p:sp>
      <p:sp>
        <p:nvSpPr>
          <p:cNvPr id="40024" name="Textfeld 45"/>
          <p:cNvSpPr txBox="1">
            <a:spLocks noChangeArrowheads="1"/>
          </p:cNvSpPr>
          <p:nvPr/>
        </p:nvSpPr>
        <p:spPr bwMode="auto">
          <a:xfrm>
            <a:off x="2857500" y="2557463"/>
            <a:ext cx="1785938" cy="5540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>
                <a:solidFill>
                  <a:srgbClr val="C00000"/>
                </a:solidFill>
                <a:latin typeface="Times New Roman" pitchFamily="18" charset="0"/>
              </a:rPr>
              <a:t>diploide Generation:</a:t>
            </a:r>
          </a:p>
          <a:p>
            <a:pPr algn="ctr"/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Ist der gesamte Körper (außer Spermien und Eiern)</a:t>
            </a:r>
          </a:p>
        </p:txBody>
      </p:sp>
      <p:sp>
        <p:nvSpPr>
          <p:cNvPr id="47" name="Geschweifte Klammer rechts 46"/>
          <p:cNvSpPr/>
          <p:nvPr/>
        </p:nvSpPr>
        <p:spPr bwMode="auto">
          <a:xfrm rot="5400000">
            <a:off x="4368801" y="66675"/>
            <a:ext cx="171450" cy="4924425"/>
          </a:xfrm>
          <a:prstGeom prst="rightBrace">
            <a:avLst>
              <a:gd name="adj1" fmla="val 8333"/>
              <a:gd name="adj2" fmla="val 46947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sz="2400">
              <a:solidFill>
                <a:srgbClr val="000000"/>
              </a:solidFill>
            </a:endParaRPr>
          </a:p>
        </p:txBody>
      </p:sp>
      <p:pic>
        <p:nvPicPr>
          <p:cNvPr id="39952" name="Picture 40" descr="H:\WINTEXT_aktuell\LEHRE\Zoologie_Vorl_WS08_09\E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5059363"/>
            <a:ext cx="519113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53" name="Text Box 8"/>
          <p:cNvSpPr txBox="1">
            <a:spLocks noChangeArrowheads="1"/>
          </p:cNvSpPr>
          <p:nvPr/>
        </p:nvSpPr>
        <p:spPr bwMode="auto">
          <a:xfrm>
            <a:off x="1133475" y="5262563"/>
            <a:ext cx="1266825" cy="3635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000" b="1">
                <a:solidFill>
                  <a:srgbClr val="00B050"/>
                </a:solidFill>
                <a:latin typeface="Times New Roman" pitchFamily="18" charset="0"/>
              </a:rPr>
              <a:t>Befruchtung</a:t>
            </a:r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 zur Zygote</a:t>
            </a:r>
          </a:p>
        </p:txBody>
      </p:sp>
      <p:cxnSp>
        <p:nvCxnSpPr>
          <p:cNvPr id="50" name="Gerade Verbindung mit Pfeil 49"/>
          <p:cNvCxnSpPr/>
          <p:nvPr/>
        </p:nvCxnSpPr>
        <p:spPr bwMode="auto">
          <a:xfrm>
            <a:off x="933450" y="4935538"/>
            <a:ext cx="40163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55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3500" y="4608513"/>
            <a:ext cx="10668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6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725" y="4471988"/>
            <a:ext cx="611188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7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4988" y="5262563"/>
            <a:ext cx="258762" cy="21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8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8338" y="4673600"/>
            <a:ext cx="247650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9" name="Picture 1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00250" y="4738688"/>
            <a:ext cx="320675" cy="30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60" name="Textfeld 70"/>
          <p:cNvSpPr txBox="1">
            <a:spLocks noChangeArrowheads="1"/>
          </p:cNvSpPr>
          <p:nvPr/>
        </p:nvSpPr>
        <p:spPr bwMode="auto">
          <a:xfrm>
            <a:off x="5934075" y="6373813"/>
            <a:ext cx="1331913" cy="2238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>
                <a:solidFill>
                  <a:srgbClr val="C00000"/>
                </a:solidFill>
                <a:latin typeface="Times New Roman" pitchFamily="18" charset="0"/>
              </a:rPr>
              <a:t>haploide Generation</a:t>
            </a:r>
          </a:p>
        </p:txBody>
      </p:sp>
      <p:sp>
        <p:nvSpPr>
          <p:cNvPr id="39961" name="Textfeld 71"/>
          <p:cNvSpPr txBox="1">
            <a:spLocks noChangeArrowheads="1"/>
          </p:cNvSpPr>
          <p:nvPr/>
        </p:nvSpPr>
        <p:spPr bwMode="auto">
          <a:xfrm>
            <a:off x="2266950" y="6178550"/>
            <a:ext cx="1333500" cy="2222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>
                <a:solidFill>
                  <a:srgbClr val="C00000"/>
                </a:solidFill>
                <a:latin typeface="Times New Roman" pitchFamily="18" charset="0"/>
              </a:rPr>
              <a:t>diploide Generation</a:t>
            </a:r>
          </a:p>
        </p:txBody>
      </p:sp>
      <p:sp>
        <p:nvSpPr>
          <p:cNvPr id="73" name="Geschweifte Klammer rechts 72"/>
          <p:cNvSpPr/>
          <p:nvPr/>
        </p:nvSpPr>
        <p:spPr bwMode="auto">
          <a:xfrm rot="5400000">
            <a:off x="2701926" y="4614862"/>
            <a:ext cx="195262" cy="2798763"/>
          </a:xfrm>
          <a:prstGeom prst="rightBrace">
            <a:avLst>
              <a:gd name="adj1" fmla="val 8333"/>
              <a:gd name="adj2" fmla="val 46947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sz="2400">
              <a:solidFill>
                <a:srgbClr val="000000"/>
              </a:solidFill>
            </a:endParaRPr>
          </a:p>
        </p:txBody>
      </p:sp>
      <p:grpSp>
        <p:nvGrpSpPr>
          <p:cNvPr id="2" name="Gruppieren 83"/>
          <p:cNvGrpSpPr>
            <a:grpSpLocks/>
          </p:cNvGrpSpPr>
          <p:nvPr/>
        </p:nvGrpSpPr>
        <p:grpSpPr bwMode="auto">
          <a:xfrm>
            <a:off x="2751138" y="4005263"/>
            <a:ext cx="1516062" cy="1762125"/>
            <a:chOff x="2718901" y="3432562"/>
            <a:chExt cx="2124852" cy="2371080"/>
          </a:xfrm>
        </p:grpSpPr>
        <p:pic>
          <p:nvPicPr>
            <p:cNvPr id="37969" name="Picture 2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718901" y="3432562"/>
              <a:ext cx="2124852" cy="237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70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366973" y="3864610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71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041711" y="3459228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72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037716" y="4164194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73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037716" y="4785600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74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071939" y="5448786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75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366973" y="5088746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76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03633" y="4469713"/>
              <a:ext cx="218058" cy="274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pieren 84"/>
          <p:cNvGrpSpPr>
            <a:grpSpLocks/>
          </p:cNvGrpSpPr>
          <p:nvPr/>
        </p:nvGrpSpPr>
        <p:grpSpPr bwMode="auto">
          <a:xfrm>
            <a:off x="6199188" y="4019550"/>
            <a:ext cx="1533525" cy="1587500"/>
            <a:chOff x="4931743" y="3553852"/>
            <a:chExt cx="2124852" cy="2371080"/>
          </a:xfrm>
        </p:grpSpPr>
        <p:pic>
          <p:nvPicPr>
            <p:cNvPr id="37961" name="Picture 2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931743" y="3553852"/>
              <a:ext cx="2124852" cy="237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62" name="Picture 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076056" y="4618913"/>
              <a:ext cx="95250" cy="180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63" name="Picture 3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637006" y="5251871"/>
              <a:ext cx="9525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64" name="Picture 4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648125" y="4005064"/>
              <a:ext cx="9525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65" name="Picture 5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300192" y="3633905"/>
              <a:ext cx="9525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66" name="Picture 6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300192" y="4349990"/>
              <a:ext cx="9525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67" name="Picture 7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319301" y="4926054"/>
              <a:ext cx="9525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68" name="Picture 8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322863" y="5603586"/>
              <a:ext cx="9525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977" name="Textfeld 7"/>
          <p:cNvSpPr txBox="1">
            <a:spLocks noChangeArrowheads="1"/>
          </p:cNvSpPr>
          <p:nvPr/>
        </p:nvSpPr>
        <p:spPr bwMode="auto">
          <a:xfrm>
            <a:off x="4322763" y="5402263"/>
            <a:ext cx="1544637" cy="5540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Trennung der homologen Chromosomen= </a:t>
            </a:r>
            <a:r>
              <a:rPr lang="de-DE" sz="1000" b="1">
                <a:solidFill>
                  <a:srgbClr val="00B050"/>
                </a:solidFill>
                <a:latin typeface="Times New Roman" pitchFamily="18" charset="0"/>
              </a:rPr>
              <a:t>Meiose</a:t>
            </a:r>
          </a:p>
        </p:txBody>
      </p:sp>
      <p:pic>
        <p:nvPicPr>
          <p:cNvPr id="39978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99000" y="5935663"/>
            <a:ext cx="298450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9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9000" y="5130800"/>
            <a:ext cx="312738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7" name="Gerade Verbindung mit Pfeil 66"/>
          <p:cNvCxnSpPr/>
          <p:nvPr/>
        </p:nvCxnSpPr>
        <p:spPr bwMode="auto">
          <a:xfrm flipV="1">
            <a:off x="4000500" y="5260975"/>
            <a:ext cx="698500" cy="2841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mit Pfeil 67"/>
          <p:cNvCxnSpPr/>
          <p:nvPr/>
        </p:nvCxnSpPr>
        <p:spPr bwMode="auto">
          <a:xfrm>
            <a:off x="4000500" y="5592763"/>
            <a:ext cx="698500" cy="4730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Gerade Verbindung mit Pfeil 86"/>
          <p:cNvCxnSpPr>
            <a:endCxn id="59" idx="1"/>
          </p:cNvCxnSpPr>
          <p:nvPr/>
        </p:nvCxnSpPr>
        <p:spPr bwMode="auto">
          <a:xfrm flipV="1">
            <a:off x="5934075" y="4813300"/>
            <a:ext cx="265113" cy="3175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71" name="Text Box 5"/>
          <p:cNvSpPr txBox="1">
            <a:spLocks noChangeArrowheads="1"/>
          </p:cNvSpPr>
          <p:nvPr/>
        </p:nvSpPr>
        <p:spPr bwMode="auto">
          <a:xfrm>
            <a:off x="5334000" y="4764088"/>
            <a:ext cx="6667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haploide Zellen = </a:t>
            </a:r>
            <a:r>
              <a:rPr lang="de-DE" sz="1000" b="1">
                <a:solidFill>
                  <a:srgbClr val="00B050"/>
                </a:solidFill>
                <a:latin typeface="Times New Roman" pitchFamily="18" charset="0"/>
              </a:rPr>
              <a:t>Sporen</a:t>
            </a:r>
          </a:p>
        </p:txBody>
      </p:sp>
      <p:sp>
        <p:nvSpPr>
          <p:cNvPr id="39972" name="Oval 30"/>
          <p:cNvSpPr>
            <a:spLocks noChangeArrowheads="1"/>
          </p:cNvSpPr>
          <p:nvPr/>
        </p:nvSpPr>
        <p:spPr bwMode="auto">
          <a:xfrm>
            <a:off x="5067300" y="4959350"/>
            <a:ext cx="88900" cy="107950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973" name="Oval 31"/>
          <p:cNvSpPr>
            <a:spLocks noChangeArrowheads="1"/>
          </p:cNvSpPr>
          <p:nvPr/>
        </p:nvSpPr>
        <p:spPr bwMode="auto">
          <a:xfrm>
            <a:off x="5067300" y="4764088"/>
            <a:ext cx="88900" cy="107950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974" name="Oval 32"/>
          <p:cNvSpPr>
            <a:spLocks noChangeArrowheads="1"/>
          </p:cNvSpPr>
          <p:nvPr/>
        </p:nvSpPr>
        <p:spPr bwMode="auto">
          <a:xfrm>
            <a:off x="5200650" y="5022850"/>
            <a:ext cx="90488" cy="107950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975" name="Oval 33"/>
          <p:cNvSpPr>
            <a:spLocks noChangeArrowheads="1"/>
          </p:cNvSpPr>
          <p:nvPr/>
        </p:nvSpPr>
        <p:spPr bwMode="auto">
          <a:xfrm>
            <a:off x="5133975" y="5221288"/>
            <a:ext cx="90488" cy="106362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976" name="Oval 34"/>
          <p:cNvSpPr>
            <a:spLocks noChangeArrowheads="1"/>
          </p:cNvSpPr>
          <p:nvPr/>
        </p:nvSpPr>
        <p:spPr bwMode="auto">
          <a:xfrm>
            <a:off x="5200650" y="4762500"/>
            <a:ext cx="90488" cy="107950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39968" name="Picture 40" descr="H:\WINTEXT_aktuell\LEHRE\Zoologie_Vorl_WS08_09\E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7025" y="5199063"/>
            <a:ext cx="519113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69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51800" y="5353050"/>
            <a:ext cx="26035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" name="Geschweifte Klammer rechts 105"/>
          <p:cNvSpPr/>
          <p:nvPr/>
        </p:nvSpPr>
        <p:spPr bwMode="auto">
          <a:xfrm rot="5400000">
            <a:off x="6369050" y="4210050"/>
            <a:ext cx="195263" cy="4132263"/>
          </a:xfrm>
          <a:prstGeom prst="rightBrace">
            <a:avLst>
              <a:gd name="adj1" fmla="val 8333"/>
              <a:gd name="adj2" fmla="val 46947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sz="2400">
              <a:solidFill>
                <a:srgbClr val="000000"/>
              </a:solidFill>
            </a:endParaRPr>
          </a:p>
        </p:txBody>
      </p:sp>
      <p:sp>
        <p:nvSpPr>
          <p:cNvPr id="108" name="Text Box 3"/>
          <p:cNvSpPr txBox="1">
            <a:spLocks noChangeArrowheads="1"/>
          </p:cNvSpPr>
          <p:nvPr/>
        </p:nvSpPr>
        <p:spPr bwMode="auto">
          <a:xfrm>
            <a:off x="3707904" y="404664"/>
            <a:ext cx="877887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2000" b="1" dirty="0">
                <a:solidFill>
                  <a:srgbClr val="0033CC"/>
                </a:solidFill>
                <a:latin typeface="+mn-lt"/>
              </a:rPr>
              <a:t>Tiere:</a:t>
            </a:r>
          </a:p>
        </p:txBody>
      </p:sp>
      <p:sp>
        <p:nvSpPr>
          <p:cNvPr id="109" name="Text Box 3"/>
          <p:cNvSpPr txBox="1">
            <a:spLocks noChangeArrowheads="1"/>
          </p:cNvSpPr>
          <p:nvPr/>
        </p:nvSpPr>
        <p:spPr bwMode="auto">
          <a:xfrm>
            <a:off x="4572000" y="3933056"/>
            <a:ext cx="130175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2000" b="1">
                <a:solidFill>
                  <a:srgbClr val="0033CC"/>
                </a:solidFill>
                <a:latin typeface="+mn-lt"/>
              </a:rPr>
              <a:t>Pflanzen:</a:t>
            </a:r>
          </a:p>
        </p:txBody>
      </p:sp>
      <p:cxnSp>
        <p:nvCxnSpPr>
          <p:cNvPr id="113" name="Gerade Verbindung 112"/>
          <p:cNvCxnSpPr/>
          <p:nvPr/>
        </p:nvCxnSpPr>
        <p:spPr>
          <a:xfrm>
            <a:off x="0" y="3500438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8" name="Textfeld 83"/>
          <p:cNvSpPr txBox="1">
            <a:spLocks noChangeArrowheads="1"/>
          </p:cNvSpPr>
          <p:nvPr/>
        </p:nvSpPr>
        <p:spPr bwMode="auto">
          <a:xfrm>
            <a:off x="755650" y="836613"/>
            <a:ext cx="431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b="1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39949" name="Textfeld 84"/>
          <p:cNvSpPr txBox="1">
            <a:spLocks noChangeArrowheads="1"/>
          </p:cNvSpPr>
          <p:nvPr/>
        </p:nvSpPr>
        <p:spPr bwMode="auto">
          <a:xfrm>
            <a:off x="457200" y="4645025"/>
            <a:ext cx="287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b="1">
                <a:solidFill>
                  <a:srgbClr val="000000"/>
                </a:solidFill>
              </a:rPr>
              <a:t>+</a:t>
            </a:r>
          </a:p>
        </p:txBody>
      </p:sp>
      <p:cxnSp>
        <p:nvCxnSpPr>
          <p:cNvPr id="56" name="Gerade Verbindung mit Pfeil 55"/>
          <p:cNvCxnSpPr/>
          <p:nvPr/>
        </p:nvCxnSpPr>
        <p:spPr>
          <a:xfrm>
            <a:off x="2355850" y="4868863"/>
            <a:ext cx="360363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Gerade Verbindung mit Pfeil 101"/>
          <p:cNvCxnSpPr/>
          <p:nvPr/>
        </p:nvCxnSpPr>
        <p:spPr>
          <a:xfrm flipV="1">
            <a:off x="7451725" y="5445125"/>
            <a:ext cx="433388" cy="63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862888" y="4718050"/>
            <a:ext cx="6699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" name="Picture 16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8938" y="4906963"/>
            <a:ext cx="26987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3" name="Gerade Verbindung mit Pfeil 82"/>
          <p:cNvCxnSpPr/>
          <p:nvPr/>
        </p:nvCxnSpPr>
        <p:spPr bwMode="auto">
          <a:xfrm flipV="1">
            <a:off x="7451725" y="5006975"/>
            <a:ext cx="433388" cy="36671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feld 44"/>
          <p:cNvSpPr txBox="1">
            <a:spLocks noChangeArrowheads="1"/>
          </p:cNvSpPr>
          <p:nvPr/>
        </p:nvSpPr>
        <p:spPr bwMode="auto">
          <a:xfrm>
            <a:off x="7689850" y="4076700"/>
            <a:ext cx="1419225" cy="5540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000" b="1" dirty="0">
                <a:solidFill>
                  <a:srgbClr val="000000"/>
                </a:solidFill>
                <a:latin typeface="Times New Roman" pitchFamily="18" charset="0"/>
              </a:rPr>
              <a:t>hier entstehen </a:t>
            </a:r>
            <a:r>
              <a:rPr lang="de-DE" sz="1000" b="1">
                <a:solidFill>
                  <a:srgbClr val="000000"/>
                </a:solidFill>
                <a:latin typeface="Times New Roman" pitchFamily="18" charset="0"/>
              </a:rPr>
              <a:t>Spermien oder </a:t>
            </a:r>
            <a:r>
              <a:rPr lang="de-DE" sz="1000" b="1" dirty="0">
                <a:solidFill>
                  <a:srgbClr val="000000"/>
                </a:solidFill>
                <a:latin typeface="Times New Roman" pitchFamily="18" charset="0"/>
              </a:rPr>
              <a:t>Eier </a:t>
            </a:r>
            <a:r>
              <a:rPr lang="de-DE" sz="1000" b="1" dirty="0">
                <a:solidFill>
                  <a:srgbClr val="C00000"/>
                </a:solidFill>
                <a:latin typeface="Times New Roman" pitchFamily="18" charset="0"/>
              </a:rPr>
              <a:t>ohne</a:t>
            </a:r>
            <a:r>
              <a:rPr lang="de-DE" sz="1000" b="1" dirty="0">
                <a:solidFill>
                  <a:srgbClr val="000000"/>
                </a:solidFill>
                <a:latin typeface="Times New Roman" pitchFamily="18" charset="0"/>
              </a:rPr>
              <a:t> Meiose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0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0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0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0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0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0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0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0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0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0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0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0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0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0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0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0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0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0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9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0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0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0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0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0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0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0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0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0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0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9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39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39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39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39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39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39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39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39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39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39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39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39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39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39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39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39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39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39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39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98" grpId="0" animBg="1"/>
      <p:bldP spid="39999" grpId="0" animBg="1"/>
      <p:bldP spid="40001" grpId="0" animBg="1"/>
      <p:bldP spid="40023" grpId="0" animBg="1"/>
      <p:bldP spid="40024" grpId="0" animBg="1"/>
      <p:bldP spid="47" grpId="0" animBg="1"/>
      <p:bldP spid="39953" grpId="0" animBg="1"/>
      <p:bldP spid="39960" grpId="0" animBg="1"/>
      <p:bldP spid="39961" grpId="0" animBg="1"/>
      <p:bldP spid="73" grpId="0" animBg="1"/>
      <p:bldP spid="39977" grpId="0" animBg="1"/>
      <p:bldP spid="39971" grpId="0"/>
      <p:bldP spid="39972" grpId="0" animBg="1"/>
      <p:bldP spid="39973" grpId="0" animBg="1"/>
      <p:bldP spid="39974" grpId="0" animBg="1"/>
      <p:bldP spid="39975" grpId="0" animBg="1"/>
      <p:bldP spid="39976" grpId="0" animBg="1"/>
      <p:bldP spid="106" grpId="0" animBg="1"/>
      <p:bldP spid="39948" grpId="0"/>
      <p:bldP spid="39949" grpId="0"/>
      <p:bldP spid="8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3"/>
          <p:cNvSpPr txBox="1">
            <a:spLocks noChangeArrowheads="1"/>
          </p:cNvSpPr>
          <p:nvPr/>
        </p:nvSpPr>
        <p:spPr bwMode="auto">
          <a:xfrm>
            <a:off x="309563" y="631825"/>
            <a:ext cx="877887" cy="400050"/>
          </a:xfrm>
          <a:prstGeom prst="rect">
            <a:avLst/>
          </a:prstGeom>
          <a:solidFill>
            <a:srgbClr val="EBF6F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000" b="1">
                <a:solidFill>
                  <a:srgbClr val="C00000"/>
                </a:solidFill>
                <a:latin typeface="Times New Roman" pitchFamily="18" charset="0"/>
              </a:rPr>
              <a:t>Tiere:</a:t>
            </a:r>
          </a:p>
        </p:txBody>
      </p:sp>
      <p:pic>
        <p:nvPicPr>
          <p:cNvPr id="34820" name="Picture 40" descr="H:\WINTEXT_aktuell\LEHRE\Zoologie_Vorl_WS08_09\E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938" y="1341438"/>
            <a:ext cx="6858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41" descr="H:\WINTEXT_aktuell\LEHRE\Zoologie_Vorl_WS08_09\Spermi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503238"/>
            <a:ext cx="1090612" cy="58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Oval 32"/>
          <p:cNvSpPr>
            <a:spLocks noChangeArrowheads="1"/>
          </p:cNvSpPr>
          <p:nvPr/>
        </p:nvSpPr>
        <p:spPr bwMode="auto">
          <a:xfrm>
            <a:off x="3276600" y="4687888"/>
            <a:ext cx="179388" cy="180975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751" name="Oval 33"/>
          <p:cNvSpPr>
            <a:spLocks noChangeArrowheads="1"/>
          </p:cNvSpPr>
          <p:nvPr/>
        </p:nvSpPr>
        <p:spPr bwMode="auto">
          <a:xfrm>
            <a:off x="3132138" y="4464050"/>
            <a:ext cx="179387" cy="180975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752" name="Oval 34"/>
          <p:cNvSpPr>
            <a:spLocks noChangeArrowheads="1"/>
          </p:cNvSpPr>
          <p:nvPr/>
        </p:nvSpPr>
        <p:spPr bwMode="auto">
          <a:xfrm>
            <a:off x="3563938" y="4614863"/>
            <a:ext cx="180975" cy="182562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753" name="Oval 36"/>
          <p:cNvSpPr>
            <a:spLocks noChangeArrowheads="1"/>
          </p:cNvSpPr>
          <p:nvPr/>
        </p:nvSpPr>
        <p:spPr bwMode="auto">
          <a:xfrm>
            <a:off x="3421063" y="4327525"/>
            <a:ext cx="179387" cy="180975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754" name="Textfeld 9"/>
          <p:cNvSpPr txBox="1">
            <a:spLocks noChangeArrowheads="1"/>
          </p:cNvSpPr>
          <p:nvPr/>
        </p:nvSpPr>
        <p:spPr bwMode="auto">
          <a:xfrm>
            <a:off x="3779838" y="4551363"/>
            <a:ext cx="938212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400" b="1">
                <a:solidFill>
                  <a:srgbClr val="000000"/>
                </a:solidFill>
                <a:latin typeface="Times New Roman" pitchFamily="18" charset="0"/>
              </a:rPr>
              <a:t>= Sporen</a:t>
            </a:r>
          </a:p>
        </p:txBody>
      </p:sp>
      <p:pic>
        <p:nvPicPr>
          <p:cNvPr id="3175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013" y="4365625"/>
            <a:ext cx="6985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4572000" y="4724400"/>
            <a:ext cx="360363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pic>
        <p:nvPicPr>
          <p:cNvPr id="34829" name="Picture 14" descr="http://www.huber-erstehilfe.de/RettAss/Die_Zelle/Zellteilung/Zellteilung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688" y="908050"/>
            <a:ext cx="2232025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0" name="Textfeld 13"/>
          <p:cNvSpPr txBox="1">
            <a:spLocks noChangeArrowheads="1"/>
          </p:cNvSpPr>
          <p:nvPr/>
        </p:nvSpPr>
        <p:spPr bwMode="auto">
          <a:xfrm>
            <a:off x="4643438" y="1989138"/>
            <a:ext cx="13684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Zellteilung geht nicht</a:t>
            </a:r>
          </a:p>
        </p:txBody>
      </p:sp>
      <p:sp>
        <p:nvSpPr>
          <p:cNvPr id="34831" name="Line 11"/>
          <p:cNvSpPr>
            <a:spLocks noChangeShapeType="1"/>
          </p:cNvSpPr>
          <p:nvPr/>
        </p:nvSpPr>
        <p:spPr bwMode="auto">
          <a:xfrm>
            <a:off x="4716463" y="836613"/>
            <a:ext cx="1655762" cy="64770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34832" name="Line 11"/>
          <p:cNvSpPr>
            <a:spLocks noChangeShapeType="1"/>
          </p:cNvSpPr>
          <p:nvPr/>
        </p:nvSpPr>
        <p:spPr bwMode="auto">
          <a:xfrm>
            <a:off x="4284663" y="1628775"/>
            <a:ext cx="2232025" cy="71438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cxnSp>
        <p:nvCxnSpPr>
          <p:cNvPr id="18" name="Gerade Verbindung 17"/>
          <p:cNvCxnSpPr/>
          <p:nvPr/>
        </p:nvCxnSpPr>
        <p:spPr>
          <a:xfrm flipH="1">
            <a:off x="4859338" y="1916113"/>
            <a:ext cx="720725" cy="8651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/>
          <p:cNvCxnSpPr/>
          <p:nvPr/>
        </p:nvCxnSpPr>
        <p:spPr>
          <a:xfrm>
            <a:off x="4787900" y="1916113"/>
            <a:ext cx="914400" cy="914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7019925" y="4941888"/>
            <a:ext cx="936625" cy="358775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pic>
        <p:nvPicPr>
          <p:cNvPr id="31764" name="Picture 14" descr="http://www.huber-erstehilfe.de/RettAss/Die_Zelle/Zellteilung/Zellteilung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4076700"/>
            <a:ext cx="201612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5" name="Textfeld 22"/>
          <p:cNvSpPr txBox="1">
            <a:spLocks noChangeArrowheads="1"/>
          </p:cNvSpPr>
          <p:nvPr/>
        </p:nvSpPr>
        <p:spPr bwMode="auto">
          <a:xfrm>
            <a:off x="5292725" y="5300663"/>
            <a:ext cx="13684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Zellteilung geht</a:t>
            </a:r>
          </a:p>
        </p:txBody>
      </p:sp>
      <p:cxnSp>
        <p:nvCxnSpPr>
          <p:cNvPr id="22" name="Gerade Verbindung 21"/>
          <p:cNvCxnSpPr/>
          <p:nvPr/>
        </p:nvCxnSpPr>
        <p:spPr>
          <a:xfrm flipH="1">
            <a:off x="6588125" y="765175"/>
            <a:ext cx="1655763" cy="19431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/>
          <p:nvPr/>
        </p:nvCxnSpPr>
        <p:spPr>
          <a:xfrm>
            <a:off x="6588125" y="549275"/>
            <a:ext cx="2087563" cy="2159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35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3095625" cy="830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>
                <a:solidFill>
                  <a:srgbClr val="222286"/>
                </a:solidFill>
                <a:latin typeface="Times New Roman" pitchFamily="18" charset="0"/>
              </a:rPr>
              <a:t>die Produkte der Meiose </a:t>
            </a:r>
          </a:p>
          <a:p>
            <a:r>
              <a:rPr lang="de-DE" sz="1600" b="1">
                <a:solidFill>
                  <a:srgbClr val="222286"/>
                </a:solidFill>
                <a:latin typeface="Times New Roman" pitchFamily="18" charset="0"/>
              </a:rPr>
              <a:t>(= </a:t>
            </a:r>
            <a:r>
              <a:rPr lang="de-DE" sz="1600" b="1">
                <a:solidFill>
                  <a:srgbClr val="953735"/>
                </a:solidFill>
                <a:latin typeface="Times New Roman" pitchFamily="18" charset="0"/>
              </a:rPr>
              <a:t>Gameten = Spermium und Ei</a:t>
            </a:r>
            <a:r>
              <a:rPr lang="de-DE" sz="1600" b="1">
                <a:solidFill>
                  <a:srgbClr val="222286"/>
                </a:solidFill>
                <a:latin typeface="Times New Roman" pitchFamily="18" charset="0"/>
              </a:rPr>
              <a:t>) können sich </a:t>
            </a:r>
            <a:r>
              <a:rPr lang="de-DE" sz="1600" b="1">
                <a:solidFill>
                  <a:srgbClr val="FF0000"/>
                </a:solidFill>
                <a:latin typeface="Times New Roman" pitchFamily="18" charset="0"/>
              </a:rPr>
              <a:t>nicht</a:t>
            </a:r>
            <a:r>
              <a:rPr lang="de-DE" sz="1600" b="1">
                <a:solidFill>
                  <a:srgbClr val="222286"/>
                </a:solidFill>
                <a:latin typeface="Times New Roman" pitchFamily="18" charset="0"/>
              </a:rPr>
              <a:t> teilen</a:t>
            </a: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461963" y="3213100"/>
            <a:ext cx="1301750" cy="400050"/>
          </a:xfrm>
          <a:prstGeom prst="rect">
            <a:avLst/>
          </a:prstGeom>
          <a:solidFill>
            <a:srgbClr val="EBF6F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000" b="1">
                <a:solidFill>
                  <a:srgbClr val="C00000"/>
                </a:solidFill>
                <a:latin typeface="Times New Roman" pitchFamily="18" charset="0"/>
              </a:rPr>
              <a:t>Pflanzen:</a:t>
            </a: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439738" y="3778250"/>
            <a:ext cx="2476500" cy="15700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 b="1">
                <a:solidFill>
                  <a:srgbClr val="222286"/>
                </a:solidFill>
                <a:latin typeface="Times New Roman" pitchFamily="18" charset="0"/>
              </a:rPr>
              <a:t>die Produkte der Meiose (= </a:t>
            </a:r>
            <a:r>
              <a:rPr lang="de-DE" sz="1600" b="1">
                <a:solidFill>
                  <a:srgbClr val="953735"/>
                </a:solidFill>
                <a:latin typeface="Times New Roman" pitchFamily="18" charset="0"/>
              </a:rPr>
              <a:t>Sporen</a:t>
            </a:r>
            <a:r>
              <a:rPr lang="de-DE" sz="1600" b="1">
                <a:solidFill>
                  <a:srgbClr val="222286"/>
                </a:solidFill>
                <a:latin typeface="Times New Roman" pitchFamily="18" charset="0"/>
              </a:rPr>
              <a:t>) teilen sich</a:t>
            </a:r>
          </a:p>
          <a:p>
            <a:pPr>
              <a:spcBef>
                <a:spcPct val="50000"/>
              </a:spcBef>
            </a:pPr>
            <a:r>
              <a:rPr lang="de-DE" sz="1600" b="1">
                <a:solidFill>
                  <a:srgbClr val="222286"/>
                </a:solidFill>
                <a:latin typeface="Times New Roman" pitchFamily="18" charset="0"/>
              </a:rPr>
              <a:t>und werden zur </a:t>
            </a:r>
            <a:r>
              <a:rPr lang="de-DE" sz="1600" b="1">
                <a:solidFill>
                  <a:srgbClr val="953735"/>
                </a:solidFill>
                <a:latin typeface="Times New Roman" pitchFamily="18" charset="0"/>
              </a:rPr>
              <a:t>haploiden Generation der Pflanze</a:t>
            </a:r>
          </a:p>
          <a:p>
            <a:pPr>
              <a:spcBef>
                <a:spcPct val="50000"/>
              </a:spcBef>
            </a:pPr>
            <a:r>
              <a:rPr lang="de-DE" sz="1600">
                <a:solidFill>
                  <a:srgbClr val="000000"/>
                </a:solidFill>
                <a:latin typeface="Times New Roman" pitchFamily="18" charset="0"/>
              </a:rPr>
              <a:t>(= Gametophyt)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 animBg="1"/>
      <p:bldP spid="31751" grpId="0" animBg="1"/>
      <p:bldP spid="31752" grpId="0" animBg="1"/>
      <p:bldP spid="31753" grpId="0" animBg="1"/>
      <p:bldP spid="31754" grpId="0"/>
      <p:bldP spid="12" grpId="0" animBg="1"/>
      <p:bldP spid="34830" grpId="0"/>
      <p:bldP spid="34831" grpId="0" animBg="1"/>
      <p:bldP spid="34832" grpId="0" animBg="1"/>
      <p:bldP spid="21" grpId="0" animBg="1"/>
      <p:bldP spid="31765" grpId="0"/>
      <p:bldP spid="25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feld 1"/>
          <p:cNvSpPr txBox="1">
            <a:spLocks noChangeArrowheads="1"/>
          </p:cNvSpPr>
          <p:nvPr/>
        </p:nvSpPr>
        <p:spPr bwMode="auto">
          <a:xfrm>
            <a:off x="1187624" y="1076543"/>
            <a:ext cx="64071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dirty="0">
                <a:latin typeface="Times New Roman" pitchFamily="18" charset="0"/>
              </a:rPr>
              <a:t>Allerdings gibt es auch bei Tieren Beispiele, wo sich </a:t>
            </a:r>
            <a:r>
              <a:rPr lang="de-DE" b="1" dirty="0">
                <a:latin typeface="Times New Roman" pitchFamily="18" charset="0"/>
              </a:rPr>
              <a:t>haploide Zellen mitotisch teilen</a:t>
            </a:r>
            <a:r>
              <a:rPr lang="de-DE" dirty="0">
                <a:latin typeface="Times New Roman" pitchFamily="18" charset="0"/>
              </a:rPr>
              <a:t> können, </a:t>
            </a:r>
          </a:p>
          <a:p>
            <a:pPr algn="ctr"/>
            <a:endParaRPr lang="de-DE" dirty="0">
              <a:latin typeface="Times New Roman" pitchFamily="18" charset="0"/>
            </a:endParaRPr>
          </a:p>
          <a:p>
            <a:pPr algn="ctr"/>
            <a:r>
              <a:rPr lang="de-DE" dirty="0">
                <a:latin typeface="Times New Roman" pitchFamily="18" charset="0"/>
              </a:rPr>
              <a:t>und das ist die </a:t>
            </a:r>
            <a:r>
              <a:rPr lang="de-DE" b="1" dirty="0">
                <a:solidFill>
                  <a:srgbClr val="FF0000"/>
                </a:solidFill>
                <a:latin typeface="Times New Roman" pitchFamily="18" charset="0"/>
              </a:rPr>
              <a:t>haploide Parthenogenese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feld 30"/>
          <p:cNvSpPr txBox="1">
            <a:spLocks noChangeArrowheads="1"/>
          </p:cNvSpPr>
          <p:nvPr/>
        </p:nvSpPr>
        <p:spPr bwMode="auto">
          <a:xfrm>
            <a:off x="900113" y="927100"/>
            <a:ext cx="7632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Es gibt nur Weibchen, und </a:t>
            </a:r>
            <a:r>
              <a:rPr lang="de-DE" b="1" dirty="0">
                <a:solidFill>
                  <a:srgbClr val="990000"/>
                </a:solidFill>
                <a:latin typeface="Times New Roman" pitchFamily="18" charset="0"/>
              </a:rPr>
              <a:t>da paart sich überhaupt nichts miteinander</a:t>
            </a:r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0850" y="1792288"/>
            <a:ext cx="57023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0" name="Text Box 3"/>
          <p:cNvSpPr txBox="1">
            <a:spLocks noChangeArrowheads="1"/>
          </p:cNvSpPr>
          <p:nvPr/>
        </p:nvSpPr>
        <p:spPr bwMode="auto">
          <a:xfrm>
            <a:off x="1979613" y="333375"/>
            <a:ext cx="5040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Was ist </a:t>
            </a:r>
            <a:r>
              <a:rPr lang="de-DE" b="1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Parthenogenese 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Jungfernzeugung ?</a:t>
            </a:r>
            <a:endParaRPr lang="de-DE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feld 1"/>
          <p:cNvSpPr txBox="1">
            <a:spLocks noChangeArrowheads="1"/>
          </p:cNvSpPr>
          <p:nvPr/>
        </p:nvSpPr>
        <p:spPr bwMode="auto">
          <a:xfrm>
            <a:off x="395288" y="398463"/>
            <a:ext cx="75612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342900"/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die Parthenogenese ist eine zwar sexuelle, aber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eingeschlechtliche Fortpflanzung</a:t>
            </a:r>
            <a:endParaRPr lang="de-DE" b="1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95288" y="1262063"/>
            <a:ext cx="360838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Parthenogenese:</a:t>
            </a:r>
            <a:endParaRPr lang="de-DE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 gibt nur Weibchen (nur 1 Elter).</a:t>
            </a:r>
          </a:p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Diese bilden Eier.</a:t>
            </a:r>
          </a:p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Eier entwickeln sich zu einem Embryo und wachsen heran,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ohne dass Väter und Spermien daran beteiligt sind.</a:t>
            </a:r>
          </a:p>
        </p:txBody>
      </p:sp>
      <p:pic>
        <p:nvPicPr>
          <p:cNvPr id="61446" name="Picture 6" descr="http://www.mrcroce.com/uploads/1/4/0/1/14012789/3964435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2630488"/>
            <a:ext cx="4854575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3711575"/>
            <a:ext cx="2713038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8" name="Textfeld 1"/>
          <p:cNvSpPr txBox="1">
            <a:spLocks noChangeArrowheads="1"/>
          </p:cNvSpPr>
          <p:nvPr/>
        </p:nvSpPr>
        <p:spPr bwMode="auto">
          <a:xfrm>
            <a:off x="3779838" y="987425"/>
            <a:ext cx="31686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342900"/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die Parthenogenese 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</a:rPr>
              <a:t>gibt es bei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Rotatorien, Wasserflöhen und Blattläusen </a:t>
            </a:r>
          </a:p>
        </p:txBody>
      </p:sp>
      <p:pic>
        <p:nvPicPr>
          <p:cNvPr id="10" name="Picture 10" descr="http://images.google.de/images?q=tbn:v5SXHewdvsEJ:www.plingfactory.de/Science/GruKlaOeko/Teichleben/Protista/Vorticella%2520Schwaermer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5463" y="857250"/>
            <a:ext cx="2201862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144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15"/>
          <p:cNvSpPr txBox="1">
            <a:spLocks noChangeArrowheads="1"/>
          </p:cNvSpPr>
          <p:nvPr/>
        </p:nvSpPr>
        <p:spPr bwMode="auto">
          <a:xfrm>
            <a:off x="611188" y="436563"/>
            <a:ext cx="4492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b="1">
                <a:solidFill>
                  <a:srgbClr val="B60000"/>
                </a:solidFill>
                <a:latin typeface="Times New Roman" pitchFamily="18" charset="0"/>
                <a:cs typeface="Times New Roman" pitchFamily="18" charset="0"/>
              </a:rPr>
              <a:t>Rotatorien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sind 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nur so groß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wie ein Pantoffeltierchen (also Einzeller). </a:t>
            </a:r>
          </a:p>
        </p:txBody>
      </p:sp>
      <p:grpSp>
        <p:nvGrpSpPr>
          <p:cNvPr id="2" name="Gruppieren 21"/>
          <p:cNvGrpSpPr>
            <a:grpSpLocks/>
          </p:cNvGrpSpPr>
          <p:nvPr/>
        </p:nvGrpSpPr>
        <p:grpSpPr bwMode="auto">
          <a:xfrm>
            <a:off x="4500563" y="3068638"/>
            <a:ext cx="4056062" cy="3209925"/>
            <a:chOff x="4500563" y="3068638"/>
            <a:chExt cx="4056062" cy="3209925"/>
          </a:xfrm>
        </p:grpSpPr>
        <p:pic>
          <p:nvPicPr>
            <p:cNvPr id="9319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00563" y="3068638"/>
              <a:ext cx="4056062" cy="290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3195" name="Text Box 5"/>
            <p:cNvSpPr txBox="1">
              <a:spLocks noChangeArrowheads="1"/>
            </p:cNvSpPr>
            <p:nvPr/>
          </p:nvSpPr>
          <p:spPr bwMode="auto">
            <a:xfrm>
              <a:off x="6678613" y="5911850"/>
              <a:ext cx="11493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b="1">
                  <a:solidFill>
                    <a:srgbClr val="000000"/>
                  </a:solidFill>
                  <a:latin typeface="Times New Roman" pitchFamily="18" charset="0"/>
                </a:rPr>
                <a:t>1 Zelle</a:t>
              </a:r>
              <a:endParaRPr lang="de-DE" b="1" noProof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cxnSp>
          <p:nvCxnSpPr>
            <p:cNvPr id="10" name="Gerade Verbindung 9"/>
            <p:cNvCxnSpPr/>
            <p:nvPr/>
          </p:nvCxnSpPr>
          <p:spPr>
            <a:xfrm>
              <a:off x="6175375" y="5840413"/>
              <a:ext cx="2159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197" name="Textfeld 10"/>
            <p:cNvSpPr txBox="1">
              <a:spLocks noChangeArrowheads="1"/>
            </p:cNvSpPr>
            <p:nvPr/>
          </p:nvSpPr>
          <p:spPr bwMode="auto">
            <a:xfrm>
              <a:off x="6894513" y="5480050"/>
              <a:ext cx="9366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b="1">
                  <a:solidFill>
                    <a:srgbClr val="000000"/>
                  </a:solidFill>
                  <a:latin typeface="Times New Roman" pitchFamily="18" charset="0"/>
                </a:rPr>
                <a:t>0,1 mm</a:t>
              </a:r>
            </a:p>
          </p:txBody>
        </p:sp>
      </p:grpSp>
      <p:sp>
        <p:nvSpPr>
          <p:cNvPr id="93188" name="Text Box 15"/>
          <p:cNvSpPr txBox="1">
            <a:spLocks noChangeArrowheads="1"/>
          </p:cNvSpPr>
          <p:nvPr/>
        </p:nvSpPr>
        <p:spPr bwMode="auto">
          <a:xfrm>
            <a:off x="611188" y="1196975"/>
            <a:ext cx="449262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Dennoch 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sind die Rotatorien echte Vielzeller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mit einem vollständigen Darm und anderen Organen.</a:t>
            </a:r>
          </a:p>
        </p:txBody>
      </p:sp>
      <p:grpSp>
        <p:nvGrpSpPr>
          <p:cNvPr id="3" name="Gruppieren 16"/>
          <p:cNvGrpSpPr>
            <a:grpSpLocks/>
          </p:cNvGrpSpPr>
          <p:nvPr/>
        </p:nvGrpSpPr>
        <p:grpSpPr bwMode="auto">
          <a:xfrm>
            <a:off x="468313" y="2565400"/>
            <a:ext cx="3898900" cy="2747963"/>
            <a:chOff x="4921572" y="2265213"/>
            <a:chExt cx="3898900" cy="2747963"/>
          </a:xfrm>
        </p:grpSpPr>
        <p:pic>
          <p:nvPicPr>
            <p:cNvPr id="93190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21572" y="2265213"/>
              <a:ext cx="3898900" cy="2741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9" name="Gerade Verbindung 18"/>
            <p:cNvCxnSpPr/>
            <p:nvPr/>
          </p:nvCxnSpPr>
          <p:spPr>
            <a:xfrm>
              <a:off x="6577334" y="4575026"/>
              <a:ext cx="216058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192" name="Textfeld 19"/>
            <p:cNvSpPr txBox="1">
              <a:spLocks noChangeArrowheads="1"/>
            </p:cNvSpPr>
            <p:nvPr/>
          </p:nvSpPr>
          <p:spPr bwMode="auto">
            <a:xfrm>
              <a:off x="7298059" y="4214663"/>
              <a:ext cx="9366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b="1">
                  <a:solidFill>
                    <a:srgbClr val="000000"/>
                  </a:solidFill>
                  <a:latin typeface="Times New Roman" pitchFamily="18" charset="0"/>
                </a:rPr>
                <a:t>0,1 mm</a:t>
              </a:r>
            </a:p>
          </p:txBody>
        </p:sp>
        <p:sp>
          <p:nvSpPr>
            <p:cNvPr id="93193" name="Text Box 6"/>
            <p:cNvSpPr txBox="1">
              <a:spLocks noChangeArrowheads="1"/>
            </p:cNvSpPr>
            <p:nvPr/>
          </p:nvSpPr>
          <p:spPr bwMode="auto">
            <a:xfrm>
              <a:off x="6505897" y="4646463"/>
              <a:ext cx="22098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b="1">
                  <a:solidFill>
                    <a:srgbClr val="000000"/>
                  </a:solidFill>
                  <a:latin typeface="Times New Roman" pitchFamily="18" charset="0"/>
                </a:rPr>
                <a:t>mehrere 100 Zellen</a:t>
              </a:r>
              <a:endParaRPr lang="de-DE" b="1" noProof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feld 2"/>
          <p:cNvSpPr txBox="1">
            <a:spLocks noChangeArrowheads="1"/>
          </p:cNvSpPr>
          <p:nvPr/>
        </p:nvSpPr>
        <p:spPr bwMode="auto">
          <a:xfrm>
            <a:off x="2268538" y="284163"/>
            <a:ext cx="4032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Es gibt 2 Formen der Parthenogenese:</a:t>
            </a:r>
          </a:p>
          <a:p>
            <a:pPr marL="342900" indent="-342900"/>
            <a:endParaRPr lang="de-DE" b="1">
              <a:solidFill>
                <a:srgbClr val="000000"/>
              </a:solidFill>
              <a:latin typeface="Times New Roman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de-DE" b="1">
                <a:solidFill>
                  <a:srgbClr val="800000"/>
                </a:solidFill>
                <a:latin typeface="Times New Roman" pitchFamily="18" charset="0"/>
              </a:rPr>
              <a:t>diploide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 Parthenogenese</a:t>
            </a:r>
          </a:p>
          <a:p>
            <a:pPr marL="342900" indent="-342900">
              <a:buFontTx/>
              <a:buAutoNum type="arabicPeriod"/>
            </a:pPr>
            <a:r>
              <a:rPr lang="de-DE" b="1">
                <a:solidFill>
                  <a:srgbClr val="800000"/>
                </a:solidFill>
                <a:latin typeface="Times New Roman" pitchFamily="18" charset="0"/>
              </a:rPr>
              <a:t>haploide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 Parthenogenese</a:t>
            </a: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79388" y="3621088"/>
            <a:ext cx="22685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de-DE" sz="1400" b="1">
                <a:solidFill>
                  <a:srgbClr val="800000"/>
                </a:solidFill>
                <a:latin typeface="Times New Roman" pitchFamily="18" charset="0"/>
              </a:rPr>
              <a:t>1. diploide</a:t>
            </a:r>
            <a:r>
              <a:rPr lang="de-DE" sz="1400" b="1">
                <a:solidFill>
                  <a:srgbClr val="000000"/>
                </a:solidFill>
                <a:latin typeface="Times New Roman" pitchFamily="18" charset="0"/>
              </a:rPr>
              <a:t> Parthenogenese:</a:t>
            </a:r>
          </a:p>
          <a:p>
            <a:pPr marL="342900" indent="-342900" algn="ctr"/>
            <a:r>
              <a:rPr lang="de-DE" sz="1400" b="1">
                <a:solidFill>
                  <a:srgbClr val="000000"/>
                </a:solidFill>
                <a:latin typeface="Times New Roman" pitchFamily="18" charset="0"/>
              </a:rPr>
              <a:t>startet aus dem </a:t>
            </a:r>
            <a:r>
              <a:rPr lang="de-DE" sz="1400" b="1">
                <a:solidFill>
                  <a:srgbClr val="0000FF"/>
                </a:solidFill>
                <a:latin typeface="Times New Roman" pitchFamily="18" charset="0"/>
              </a:rPr>
              <a:t>2n/4C-</a:t>
            </a:r>
            <a:r>
              <a:rPr lang="de-DE" sz="1400" b="1">
                <a:solidFill>
                  <a:srgbClr val="000000"/>
                </a:solidFill>
                <a:latin typeface="Times New Roman" pitchFamily="18" charset="0"/>
              </a:rPr>
              <a:t>Stadium</a:t>
            </a: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3348038" y="3816350"/>
            <a:ext cx="23764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de-DE" sz="1400" b="1">
                <a:solidFill>
                  <a:srgbClr val="800000"/>
                </a:solidFill>
                <a:latin typeface="Times New Roman" pitchFamily="18" charset="0"/>
              </a:rPr>
              <a:t>2. haploide</a:t>
            </a:r>
            <a:r>
              <a:rPr lang="de-DE" sz="1400" b="1">
                <a:solidFill>
                  <a:srgbClr val="000000"/>
                </a:solidFill>
                <a:latin typeface="Times New Roman" pitchFamily="18" charset="0"/>
              </a:rPr>
              <a:t> Parthenogenese:</a:t>
            </a:r>
          </a:p>
          <a:p>
            <a:pPr marL="342900" indent="-342900" algn="ctr"/>
            <a:r>
              <a:rPr lang="de-DE" sz="1400" b="1">
                <a:solidFill>
                  <a:srgbClr val="000000"/>
                </a:solidFill>
                <a:latin typeface="Times New Roman" pitchFamily="18" charset="0"/>
              </a:rPr>
              <a:t>startet entweder nach der Meiose I oder nach der Meiose II (dann nach einem Replikationsschritt, also auf jeden Fall </a:t>
            </a:r>
          </a:p>
          <a:p>
            <a:pPr marL="342900" indent="-342900" algn="ctr"/>
            <a:r>
              <a:rPr lang="de-DE" sz="1400" b="1">
                <a:solidFill>
                  <a:srgbClr val="000000"/>
                </a:solidFill>
                <a:latin typeface="Times New Roman" pitchFamily="18" charset="0"/>
              </a:rPr>
              <a:t>aus dem </a:t>
            </a:r>
            <a:r>
              <a:rPr lang="de-DE" sz="1400" b="1">
                <a:solidFill>
                  <a:srgbClr val="0000FF"/>
                </a:solidFill>
                <a:latin typeface="Times New Roman" pitchFamily="18" charset="0"/>
              </a:rPr>
              <a:t>1n/2C-</a:t>
            </a:r>
            <a:r>
              <a:rPr lang="de-DE" sz="1400" b="1">
                <a:solidFill>
                  <a:srgbClr val="000000"/>
                </a:solidFill>
                <a:latin typeface="Times New Roman" pitchFamily="18" charset="0"/>
              </a:rPr>
              <a:t>Stadium)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7763" y="5059363"/>
            <a:ext cx="1809750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9238" y="5057775"/>
            <a:ext cx="1808162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feld 13"/>
          <p:cNvSpPr txBox="1"/>
          <p:nvPr/>
        </p:nvSpPr>
        <p:spPr>
          <a:xfrm>
            <a:off x="3494088" y="2622550"/>
            <a:ext cx="1293812" cy="27781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indent="-342900" algn="ctr">
              <a:defRPr/>
            </a:pPr>
            <a:endParaRPr lang="de-DE" sz="12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40975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25" y="1747838"/>
            <a:ext cx="8066088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Gerade Verbindung mit Pfeil 6"/>
          <p:cNvCxnSpPr/>
          <p:nvPr/>
        </p:nvCxnSpPr>
        <p:spPr>
          <a:xfrm flipH="1">
            <a:off x="2484438" y="3044825"/>
            <a:ext cx="0" cy="1800225"/>
          </a:xfrm>
          <a:prstGeom prst="straightConnector1">
            <a:avLst/>
          </a:prstGeom>
          <a:ln w="381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H="1">
            <a:off x="7235825" y="3332163"/>
            <a:ext cx="547688" cy="1657350"/>
          </a:xfrm>
          <a:prstGeom prst="straightConnector1">
            <a:avLst/>
          </a:prstGeom>
          <a:ln w="381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5219700" y="3332163"/>
            <a:ext cx="1944688" cy="1657350"/>
          </a:xfrm>
          <a:prstGeom prst="straightConnector1">
            <a:avLst/>
          </a:prstGeom>
          <a:ln w="381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 Box 4"/>
          <p:cNvSpPr txBox="1">
            <a:spLocks noChangeArrowheads="1"/>
          </p:cNvSpPr>
          <p:nvPr/>
        </p:nvSpPr>
        <p:spPr bwMode="auto">
          <a:xfrm>
            <a:off x="677863" y="1296988"/>
            <a:ext cx="3246437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Viele Generationen (u.U. mehr als ein Jahr lang) gibt es bei den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Rotatorien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nur </a:t>
            </a:r>
            <a:r>
              <a:rPr lang="de-DE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Weibchen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die sich über unbefruchtete Eier in einer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diploiden Parthenogenese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fortpflanzen.</a:t>
            </a:r>
          </a:p>
        </p:txBody>
      </p:sp>
      <p:grpSp>
        <p:nvGrpSpPr>
          <p:cNvPr id="2" name="Gruppieren 10"/>
          <p:cNvGrpSpPr>
            <a:grpSpLocks/>
          </p:cNvGrpSpPr>
          <p:nvPr/>
        </p:nvGrpSpPr>
        <p:grpSpPr bwMode="auto">
          <a:xfrm>
            <a:off x="4776788" y="1154113"/>
            <a:ext cx="3046412" cy="2471737"/>
            <a:chOff x="4776788" y="549275"/>
            <a:chExt cx="3046412" cy="2471738"/>
          </a:xfrm>
        </p:grpSpPr>
        <p:pic>
          <p:nvPicPr>
            <p:cNvPr id="95241" name="Picture 9" descr="http://images.google.de/images?q=tbn:v5SXHewdvsEJ:www.plingfactory.de/Science/GruKlaOeko/Teichleben/Protista/Vorticella%2520Schwaermer.jp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95925" y="549275"/>
              <a:ext cx="1741488" cy="1174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5242" name="Picture 10" descr="http://images.google.de/images?q=tbn:v5SXHewdvsEJ:www.plingfactory.de/Science/GruKlaOeko/Teichleben/Protista/Vorticella%2520Schwaermer.jp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08625" y="1844675"/>
              <a:ext cx="1741488" cy="1176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Nach links gekrümmter Pfeil 11"/>
            <p:cNvSpPr/>
            <p:nvPr/>
          </p:nvSpPr>
          <p:spPr>
            <a:xfrm>
              <a:off x="7235825" y="1268412"/>
              <a:ext cx="587375" cy="1223963"/>
            </a:xfrm>
            <a:prstGeom prst="curvedLeftArrow">
              <a:avLst>
                <a:gd name="adj1" fmla="val 25000"/>
                <a:gd name="adj2" fmla="val 79668"/>
                <a:gd name="adj3" fmla="val 25000"/>
              </a:avLst>
            </a:prstGeom>
            <a:solidFill>
              <a:srgbClr val="7EC23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400">
                <a:solidFill>
                  <a:srgbClr val="000000"/>
                </a:solidFill>
              </a:endParaRPr>
            </a:p>
          </p:txBody>
        </p:sp>
        <p:sp>
          <p:nvSpPr>
            <p:cNvPr id="13" name="Nach links gekrümmter Pfeil 12"/>
            <p:cNvSpPr/>
            <p:nvPr/>
          </p:nvSpPr>
          <p:spPr>
            <a:xfrm flipH="1" flipV="1">
              <a:off x="4776788" y="908050"/>
              <a:ext cx="719137" cy="1584326"/>
            </a:xfrm>
            <a:prstGeom prst="curvedLeftArrow">
              <a:avLst>
                <a:gd name="adj1" fmla="val 25000"/>
                <a:gd name="adj2" fmla="val 79668"/>
                <a:gd name="adj3" fmla="val 25000"/>
              </a:avLst>
            </a:prstGeom>
            <a:solidFill>
              <a:srgbClr val="7EC23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400">
                <a:solidFill>
                  <a:srgbClr val="000000"/>
                </a:solidFill>
              </a:endParaRPr>
            </a:p>
          </p:txBody>
        </p:sp>
      </p:grpSp>
      <p:sp>
        <p:nvSpPr>
          <p:cNvPr id="52232" name="Text Box 5"/>
          <p:cNvSpPr txBox="1">
            <a:spLocks noChangeArrowheads="1"/>
          </p:cNvSpPr>
          <p:nvPr/>
        </p:nvSpPr>
        <p:spPr bwMode="auto">
          <a:xfrm>
            <a:off x="468313" y="4421188"/>
            <a:ext cx="3046412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Bei "ungünstigen Bedingungen“ machen die Weibchen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eine Meiose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und es entstehen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haploide Eier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aus denen sich in einer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haploiden Parthenogenese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Männchen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entwickeln.</a:t>
            </a:r>
          </a:p>
        </p:txBody>
      </p:sp>
      <p:pic>
        <p:nvPicPr>
          <p:cNvPr id="5223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4321175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4321175"/>
            <a:ext cx="2428875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9" name="Text Box 3"/>
          <p:cNvSpPr txBox="1">
            <a:spLocks noChangeArrowheads="1"/>
          </p:cNvSpPr>
          <p:nvPr/>
        </p:nvSpPr>
        <p:spPr bwMode="auto">
          <a:xfrm>
            <a:off x="611188" y="3241675"/>
            <a:ext cx="36734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gelegentlich wird aber doch mal eine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biparentale Fortpflanzung 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eingeschoben </a:t>
            </a:r>
          </a:p>
        </p:txBody>
      </p:sp>
      <p:sp>
        <p:nvSpPr>
          <p:cNvPr id="95240" name="Textfeld 2"/>
          <p:cNvSpPr txBox="1">
            <a:spLocks noChangeArrowheads="1"/>
          </p:cNvSpPr>
          <p:nvPr/>
        </p:nvSpPr>
        <p:spPr bwMode="auto">
          <a:xfrm>
            <a:off x="2268538" y="466725"/>
            <a:ext cx="4032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buFontTx/>
              <a:buAutoNum type="arabicPeriod"/>
            </a:pPr>
            <a:r>
              <a:rPr lang="de-DE" sz="2400" b="1">
                <a:solidFill>
                  <a:srgbClr val="800000"/>
                </a:solidFill>
                <a:latin typeface="Times New Roman" pitchFamily="18" charset="0"/>
              </a:rPr>
              <a:t>diploide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</a:rPr>
              <a:t> Parthenogenese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/>
      <p:bldP spid="52232" grpId="0"/>
      <p:bldP spid="645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58"/>
          <p:cNvGrpSpPr>
            <a:grpSpLocks/>
          </p:cNvGrpSpPr>
          <p:nvPr/>
        </p:nvGrpSpPr>
        <p:grpSpPr bwMode="auto">
          <a:xfrm>
            <a:off x="1331913" y="2092325"/>
            <a:ext cx="3046412" cy="3821113"/>
            <a:chOff x="179512" y="1947951"/>
            <a:chExt cx="3046413" cy="3821019"/>
          </a:xfrm>
        </p:grpSpPr>
        <p:pic>
          <p:nvPicPr>
            <p:cNvPr id="96271" name="Picture 9" descr="http://images.google.de/images?q=tbn:v5SXHewdvsEJ:www.plingfactory.de/Science/GruKlaOeko/Teichleben/Protista/Vorticella%2520Schwaermer.jp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98650" y="1947951"/>
              <a:ext cx="1741487" cy="1176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6272" name="Picture 10" descr="http://images.google.de/images?q=tbn:v5SXHewdvsEJ:www.plingfactory.de/Science/GruKlaOeko/Teichleben/Protista/Vorticella%2520Schwaermer.jp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09762" y="3244939"/>
              <a:ext cx="1741488" cy="1174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6273" name="Text Box 11"/>
            <p:cNvSpPr txBox="1">
              <a:spLocks noChangeArrowheads="1"/>
            </p:cNvSpPr>
            <p:nvPr/>
          </p:nvSpPr>
          <p:spPr bwMode="auto">
            <a:xfrm>
              <a:off x="827584" y="4491697"/>
              <a:ext cx="1727200" cy="1277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sz="1400" b="1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diploide</a:t>
              </a:r>
              <a:r>
                <a:rPr lang="de-DE" sz="14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sz="1400" b="1">
                  <a:solidFill>
                    <a:srgbClr val="000080"/>
                  </a:solidFill>
                  <a:latin typeface="Times New Roman" pitchFamily="18" charset="0"/>
                  <a:cs typeface="Times New Roman" pitchFamily="18" charset="0"/>
                </a:rPr>
                <a:t>Parthenogenese:</a:t>
              </a:r>
            </a:p>
            <a:p>
              <a:pPr algn="ctr">
                <a:spcBef>
                  <a:spcPct val="50000"/>
                </a:spcBef>
              </a:pPr>
              <a:r>
                <a:rPr lang="de-DE" sz="14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Weibchen</a:t>
              </a:r>
              <a:r>
                <a:rPr lang="de-DE" sz="14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macht keine Reduktionsteilung</a:t>
              </a:r>
            </a:p>
          </p:txBody>
        </p:sp>
        <p:sp>
          <p:nvSpPr>
            <p:cNvPr id="68" name="Nach links gekrümmter Pfeil 67"/>
            <p:cNvSpPr/>
            <p:nvPr/>
          </p:nvSpPr>
          <p:spPr>
            <a:xfrm>
              <a:off x="2638550" y="2668658"/>
              <a:ext cx="587375" cy="1223933"/>
            </a:xfrm>
            <a:prstGeom prst="curvedLeftArrow">
              <a:avLst>
                <a:gd name="adj1" fmla="val 25000"/>
                <a:gd name="adj2" fmla="val 79668"/>
                <a:gd name="adj3" fmla="val 25000"/>
              </a:avLst>
            </a:prstGeom>
            <a:solidFill>
              <a:srgbClr val="7EC23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400">
                <a:solidFill>
                  <a:srgbClr val="000000"/>
                </a:solidFill>
              </a:endParaRPr>
            </a:p>
          </p:txBody>
        </p:sp>
        <p:sp>
          <p:nvSpPr>
            <p:cNvPr id="69" name="Nach links gekrümmter Pfeil 68"/>
            <p:cNvSpPr/>
            <p:nvPr/>
          </p:nvSpPr>
          <p:spPr>
            <a:xfrm flipH="1" flipV="1">
              <a:off x="179512" y="2308305"/>
              <a:ext cx="719137" cy="1584286"/>
            </a:xfrm>
            <a:prstGeom prst="curvedLeftArrow">
              <a:avLst>
                <a:gd name="adj1" fmla="val 25000"/>
                <a:gd name="adj2" fmla="val 79668"/>
                <a:gd name="adj3" fmla="val 25000"/>
              </a:avLst>
            </a:prstGeom>
            <a:solidFill>
              <a:srgbClr val="7EC23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400">
                <a:solidFill>
                  <a:srgbClr val="000000"/>
                </a:solidFill>
              </a:endParaRPr>
            </a:p>
          </p:txBody>
        </p:sp>
      </p:grpSp>
      <p:sp>
        <p:nvSpPr>
          <p:cNvPr id="75" name="Nach links gekrümmter Pfeil 74"/>
          <p:cNvSpPr/>
          <p:nvPr/>
        </p:nvSpPr>
        <p:spPr>
          <a:xfrm rot="5400000">
            <a:off x="4458494" y="3382169"/>
            <a:ext cx="588963" cy="2232025"/>
          </a:xfrm>
          <a:prstGeom prst="curvedLeftArrow">
            <a:avLst>
              <a:gd name="adj1" fmla="val 25000"/>
              <a:gd name="adj2" fmla="val 79668"/>
              <a:gd name="adj3" fmla="val 25000"/>
            </a:avLst>
          </a:prstGeom>
          <a:solidFill>
            <a:srgbClr val="7EC23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2400">
              <a:solidFill>
                <a:srgbClr val="000000"/>
              </a:solidFill>
            </a:endParaRPr>
          </a:p>
        </p:txBody>
      </p:sp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3852863" y="836613"/>
            <a:ext cx="2446337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haploide</a:t>
            </a:r>
            <a:r>
              <a:rPr lang="de-DE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1400" b="1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Parthenogenese:</a:t>
            </a:r>
          </a:p>
          <a:p>
            <a:pPr algn="ctr">
              <a:spcBef>
                <a:spcPct val="50000"/>
              </a:spcBef>
            </a:pPr>
            <a:r>
              <a:rPr lang="de-DE" sz="1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Weibchen</a:t>
            </a:r>
            <a:r>
              <a:rPr lang="de-DE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macht Reduktionsteilung</a:t>
            </a:r>
          </a:p>
          <a:p>
            <a:pPr algn="ctr">
              <a:spcBef>
                <a:spcPct val="50000"/>
              </a:spcBef>
            </a:pPr>
            <a:r>
              <a:rPr lang="de-DE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es entstehen </a:t>
            </a:r>
            <a:r>
              <a:rPr lang="de-DE" sz="1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Männchen</a:t>
            </a:r>
          </a:p>
        </p:txBody>
      </p:sp>
      <p:grpSp>
        <p:nvGrpSpPr>
          <p:cNvPr id="3" name="Gruppieren 59"/>
          <p:cNvGrpSpPr>
            <a:grpSpLocks/>
          </p:cNvGrpSpPr>
          <p:nvPr/>
        </p:nvGrpSpPr>
        <p:grpSpPr bwMode="auto">
          <a:xfrm>
            <a:off x="2987675" y="2043113"/>
            <a:ext cx="2986088" cy="1992312"/>
            <a:chOff x="1835696" y="1899409"/>
            <a:chExt cx="2985418" cy="1991097"/>
          </a:xfrm>
        </p:grpSpPr>
        <p:pic>
          <p:nvPicPr>
            <p:cNvPr id="96267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55976" y="2547481"/>
              <a:ext cx="465138" cy="134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6268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59832" y="1899409"/>
              <a:ext cx="622300" cy="622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5" name="Gerade Verbindung mit Pfeil 34"/>
            <p:cNvCxnSpPr/>
            <p:nvPr/>
          </p:nvCxnSpPr>
          <p:spPr>
            <a:xfrm flipV="1">
              <a:off x="1835696" y="2188158"/>
              <a:ext cx="1152266" cy="647305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mit Pfeil 39"/>
            <p:cNvCxnSpPr/>
            <p:nvPr/>
          </p:nvCxnSpPr>
          <p:spPr>
            <a:xfrm>
              <a:off x="3708526" y="2188158"/>
              <a:ext cx="576134" cy="43153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262" name="Textfeld 2"/>
          <p:cNvSpPr txBox="1">
            <a:spLocks noChangeArrowheads="1"/>
          </p:cNvSpPr>
          <p:nvPr/>
        </p:nvSpPr>
        <p:spPr bwMode="auto">
          <a:xfrm>
            <a:off x="250825" y="260350"/>
            <a:ext cx="4032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de-DE" sz="2400" b="1">
                <a:solidFill>
                  <a:srgbClr val="800000"/>
                </a:solidFill>
                <a:latin typeface="Times New Roman" pitchFamily="18" charset="0"/>
              </a:rPr>
              <a:t>2.   haploide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</a:rPr>
              <a:t> Parthenogenese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6254750" y="2708275"/>
            <a:ext cx="21336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Diese </a:t>
            </a:r>
            <a:r>
              <a:rPr lang="de-DE" sz="1600" b="1">
                <a:solidFill>
                  <a:srgbClr val="980000"/>
                </a:solidFill>
                <a:latin typeface="Times New Roman" pitchFamily="18" charset="0"/>
                <a:cs typeface="Times New Roman" pitchFamily="18" charset="0"/>
              </a:rPr>
              <a:t>Männchen</a:t>
            </a:r>
            <a:r>
              <a:rPr lang="de-DE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sind stark degeneriert („</a:t>
            </a:r>
            <a:r>
              <a:rPr lang="de-DE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Zwergmännchen</a:t>
            </a:r>
            <a:r>
              <a:rPr lang="de-DE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“). Sie können sich nicht einmal selbst ernähren. </a:t>
            </a:r>
          </a:p>
        </p:txBody>
      </p:sp>
      <p:grpSp>
        <p:nvGrpSpPr>
          <p:cNvPr id="4" name="Gruppieren 14"/>
          <p:cNvGrpSpPr>
            <a:grpSpLocks/>
          </p:cNvGrpSpPr>
          <p:nvPr/>
        </p:nvGrpSpPr>
        <p:grpSpPr bwMode="auto">
          <a:xfrm>
            <a:off x="5580063" y="4730750"/>
            <a:ext cx="3455987" cy="1938338"/>
            <a:chOff x="1497212" y="3801919"/>
            <a:chExt cx="2928939" cy="1650640"/>
          </a:xfrm>
        </p:grpSpPr>
        <p:sp>
          <p:nvSpPr>
            <p:cNvPr id="96265" name="Text Box 16"/>
            <p:cNvSpPr txBox="1">
              <a:spLocks noChangeArrowheads="1"/>
            </p:cNvSpPr>
            <p:nvPr/>
          </p:nvSpPr>
          <p:spPr bwMode="auto">
            <a:xfrm>
              <a:off x="1497212" y="3801919"/>
              <a:ext cx="2928939" cy="1650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16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Die Männchen </a:t>
              </a:r>
              <a:r>
                <a:rPr lang="de-DE" sz="16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befruchten</a:t>
              </a:r>
              <a:r>
                <a:rPr lang="de-DE" sz="16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ihre Muttergeneration (die noch am Leben ist). </a:t>
              </a:r>
            </a:p>
            <a:p>
              <a:pPr>
                <a:spcBef>
                  <a:spcPct val="50000"/>
                </a:spcBef>
              </a:pPr>
              <a:r>
                <a:rPr lang="de-DE" sz="16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Aus den befruchteten Eiern schlüpfen wieder Weibchen, die den Zyklus in einer </a:t>
              </a:r>
              <a:r>
                <a:rPr lang="de-DE" sz="1600" b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diploiden</a:t>
              </a:r>
              <a:r>
                <a:rPr lang="de-DE" sz="160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sz="1600" b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Parthenogenese</a:t>
              </a:r>
              <a:r>
                <a:rPr lang="de-DE" sz="16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fortsetzen.</a:t>
              </a:r>
            </a:p>
          </p:txBody>
        </p:sp>
        <p:sp>
          <p:nvSpPr>
            <p:cNvPr id="25" name="Ellipse 24"/>
            <p:cNvSpPr/>
            <p:nvPr/>
          </p:nvSpPr>
          <p:spPr>
            <a:xfrm>
              <a:off x="1802618" y="4890179"/>
              <a:ext cx="936400" cy="36095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24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39" grpId="0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6"/>
          <p:cNvSpPr txBox="1">
            <a:spLocks noChangeArrowheads="1"/>
          </p:cNvSpPr>
          <p:nvPr/>
        </p:nvSpPr>
        <p:spPr bwMode="auto">
          <a:xfrm>
            <a:off x="869950" y="811213"/>
            <a:ext cx="341471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Dieses Phänomen zeigt gleichzeitig die </a:t>
            </a:r>
            <a:r>
              <a:rPr lang="de-DE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Geschlechtsbestimmung:</a:t>
            </a:r>
          </a:p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diploid =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2n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Weibchen</a:t>
            </a:r>
          </a:p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haploid =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1n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Männchen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69950" y="3906838"/>
            <a:ext cx="384651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Gegensatz zum 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XY- Mechanismus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der </a:t>
            </a:r>
            <a:r>
              <a:rPr lang="de-DE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Geschlechtsbestimmung bei Säugetieren:</a:t>
            </a:r>
          </a:p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diploid =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Weibchen</a:t>
            </a:r>
          </a:p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haploid =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Männchen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0788" y="620713"/>
            <a:ext cx="1143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1100" y="1916113"/>
            <a:ext cx="1174750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725" y="1916113"/>
            <a:ext cx="117475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125" y="2124075"/>
            <a:ext cx="64770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8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3800" y="765175"/>
            <a:ext cx="576263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9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7900" y="3716338"/>
            <a:ext cx="1890713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0" name="Rechteck 20"/>
          <p:cNvSpPr>
            <a:spLocks noChangeArrowheads="1"/>
          </p:cNvSpPr>
          <p:nvPr/>
        </p:nvSpPr>
        <p:spPr bwMode="auto">
          <a:xfrm>
            <a:off x="4932363" y="3860800"/>
            <a:ext cx="85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3600" b="1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XX</a:t>
            </a:r>
            <a:endParaRPr lang="de-DE" sz="3600">
              <a:solidFill>
                <a:srgbClr val="000000"/>
              </a:solidFill>
            </a:endParaRPr>
          </a:p>
        </p:txBody>
      </p:sp>
      <p:pic>
        <p:nvPicPr>
          <p:cNvPr id="66571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7900" y="4905375"/>
            <a:ext cx="19446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2" name="Rechteck 21"/>
          <p:cNvSpPr>
            <a:spLocks noChangeArrowheads="1"/>
          </p:cNvSpPr>
          <p:nvPr/>
        </p:nvSpPr>
        <p:spPr bwMode="auto">
          <a:xfrm>
            <a:off x="5003800" y="5157788"/>
            <a:ext cx="8524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3600" b="1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X</a:t>
            </a:r>
            <a:r>
              <a:rPr lang="de-DE" sz="36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Y</a:t>
            </a:r>
            <a:endParaRPr lang="de-DE" sz="36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6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6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6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6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6570" grpId="0"/>
      <p:bldP spid="6657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8" name="Textfeld 1"/>
          <p:cNvSpPr txBox="1">
            <a:spLocks noChangeArrowheads="1"/>
          </p:cNvSpPr>
          <p:nvPr/>
        </p:nvSpPr>
        <p:spPr bwMode="auto">
          <a:xfrm>
            <a:off x="1258888" y="1303338"/>
            <a:ext cx="6769100" cy="646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5875"/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Die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DNA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 beider Chromosomensätze wird vor jeder Zellteilung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identisch redupliziert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 =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2 Chromatiden = 2C</a:t>
            </a:r>
            <a:endParaRPr lang="de-DE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2276475"/>
            <a:ext cx="3214687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1"/>
          <p:cNvSpPr txBox="1">
            <a:spLocks noChangeArrowheads="1"/>
          </p:cNvSpPr>
          <p:nvPr/>
        </p:nvSpPr>
        <p:spPr bwMode="auto">
          <a:xfrm>
            <a:off x="1258888" y="4111625"/>
            <a:ext cx="6769100" cy="1477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5875"/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Damit haben wir 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</a:rPr>
              <a:t>vor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 der identischen Reduplikation:</a:t>
            </a:r>
          </a:p>
          <a:p>
            <a:pPr indent="15875"/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2 Chromosomensätze = 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</a:rPr>
              <a:t>2n = 2C</a:t>
            </a:r>
          </a:p>
          <a:p>
            <a:pPr indent="15875"/>
            <a:endParaRPr lang="de-DE" b="1" dirty="0">
              <a:solidFill>
                <a:srgbClr val="C00000"/>
              </a:solidFill>
              <a:latin typeface="Times New Roman" pitchFamily="18" charset="0"/>
            </a:endParaRPr>
          </a:p>
          <a:p>
            <a:pPr indent="15875"/>
            <a:r>
              <a:rPr lang="de-DE" b="1" dirty="0">
                <a:solidFill>
                  <a:srgbClr val="C00000"/>
                </a:solidFill>
                <a:latin typeface="Times New Roman" pitchFamily="18" charset="0"/>
              </a:rPr>
              <a:t>nach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 der identischen Reduplikation:</a:t>
            </a:r>
          </a:p>
          <a:p>
            <a:pPr indent="15875"/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2 Chromosomensätze = 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</a:rPr>
              <a:t>2n = 4C</a:t>
            </a:r>
            <a:endParaRPr lang="de-DE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44037" name="Textfeld 1"/>
          <p:cNvSpPr txBox="1">
            <a:spLocks noChangeArrowheads="1"/>
          </p:cNvSpPr>
          <p:nvPr/>
        </p:nvSpPr>
        <p:spPr bwMode="auto">
          <a:xfrm>
            <a:off x="1258888" y="585788"/>
            <a:ext cx="6769100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5875"/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Jedes Chromosom enthält (vor der Reduplikation) </a:t>
            </a:r>
          </a:p>
          <a:p>
            <a:pPr indent="15875"/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1 DNA-Molekül = 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</a:rPr>
              <a:t>1 Chromatide = 1C</a:t>
            </a:r>
            <a:endParaRPr lang="de-DE" dirty="0">
              <a:solidFill>
                <a:srgbClr val="C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8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7338" y="3933825"/>
            <a:ext cx="4483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5850" y="3573463"/>
            <a:ext cx="1143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4797425"/>
            <a:ext cx="1143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feld 1"/>
          <p:cNvSpPr txBox="1">
            <a:spLocks noChangeArrowheads="1"/>
          </p:cNvSpPr>
          <p:nvPr/>
        </p:nvSpPr>
        <p:spPr bwMode="auto">
          <a:xfrm>
            <a:off x="1043608" y="1628775"/>
            <a:ext cx="7057528" cy="175432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15875"/>
            <a:r>
              <a:rPr lang="de-DE" b="1" dirty="0">
                <a:solidFill>
                  <a:srgbClr val="800000"/>
                </a:solidFill>
                <a:latin typeface="Times New Roman" pitchFamily="18" charset="0"/>
              </a:rPr>
              <a:t>Zellteilung = Mitose:</a:t>
            </a:r>
          </a:p>
          <a:p>
            <a:pPr indent="15875"/>
            <a:r>
              <a:rPr lang="de-DE" dirty="0">
                <a:solidFill>
                  <a:srgbClr val="000000"/>
                </a:solidFill>
                <a:latin typeface="Times New Roman" pitchFamily="18" charset="0"/>
              </a:rPr>
              <a:t>die </a:t>
            </a:r>
            <a:r>
              <a:rPr lang="de-DE" b="1" dirty="0">
                <a:solidFill>
                  <a:srgbClr val="0000FF"/>
                </a:solidFill>
                <a:latin typeface="Times New Roman" pitchFamily="18" charset="0"/>
              </a:rPr>
              <a:t>Chromatiden</a:t>
            </a:r>
            <a:r>
              <a:rPr lang="de-DE" dirty="0">
                <a:solidFill>
                  <a:srgbClr val="000000"/>
                </a:solidFill>
                <a:latin typeface="Times New Roman" pitchFamily="18" charset="0"/>
              </a:rPr>
              <a:t> trennen sich</a:t>
            </a:r>
          </a:p>
          <a:p>
            <a:pPr indent="15875"/>
            <a:endParaRPr lang="de-DE" dirty="0">
              <a:solidFill>
                <a:srgbClr val="000000"/>
              </a:solidFill>
              <a:latin typeface="Times New Roman" pitchFamily="18" charset="0"/>
            </a:endParaRPr>
          </a:p>
          <a:p>
            <a:pPr indent="15875"/>
            <a:r>
              <a:rPr lang="de-DE" dirty="0">
                <a:solidFill>
                  <a:srgbClr val="000000"/>
                </a:solidFill>
                <a:latin typeface="Times New Roman" pitchFamily="18" charset="0"/>
              </a:rPr>
              <a:t>[das ist wichtig zu verstehen; denn im 1. Teil der 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Reifeteilung (Meiose I) </a:t>
            </a:r>
            <a:r>
              <a:rPr lang="de-DE" dirty="0">
                <a:solidFill>
                  <a:srgbClr val="000000"/>
                </a:solidFill>
                <a:latin typeface="Times New Roman" pitchFamily="18" charset="0"/>
              </a:rPr>
              <a:t>trennen sich die 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Chromosomen</a:t>
            </a:r>
            <a:r>
              <a:rPr lang="de-DE" dirty="0">
                <a:solidFill>
                  <a:srgbClr val="000000"/>
                </a:solidFill>
                <a:latin typeface="Times New Roman" pitchFamily="18" charset="0"/>
              </a:rPr>
              <a:t>, nicht die genetisch identischen 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Chromatiden</a:t>
            </a:r>
            <a:r>
              <a:rPr lang="de-DE" dirty="0">
                <a:solidFill>
                  <a:srgbClr val="000000"/>
                </a:solidFill>
                <a:latin typeface="Times New Roman" pitchFamily="18" charset="0"/>
              </a:rPr>
              <a:t>!]  </a:t>
            </a:r>
          </a:p>
        </p:txBody>
      </p:sp>
      <p:sp>
        <p:nvSpPr>
          <p:cNvPr id="45062" name="Textfeld 1"/>
          <p:cNvSpPr txBox="1">
            <a:spLocks noChangeArrowheads="1"/>
          </p:cNvSpPr>
          <p:nvPr/>
        </p:nvSpPr>
        <p:spPr bwMode="auto">
          <a:xfrm>
            <a:off x="2771775" y="682625"/>
            <a:ext cx="3095625" cy="5857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5875" algn="ctr"/>
            <a:r>
              <a:rPr lang="de-DE" sz="3200" b="1">
                <a:solidFill>
                  <a:srgbClr val="800000"/>
                </a:solidFill>
                <a:latin typeface="Times New Roman" pitchFamily="18" charset="0"/>
              </a:rPr>
              <a:t>Mitose</a:t>
            </a:r>
          </a:p>
        </p:txBody>
      </p:sp>
      <p:sp>
        <p:nvSpPr>
          <p:cNvPr id="7" name="Textfeld 1"/>
          <p:cNvSpPr txBox="1">
            <a:spLocks noChangeArrowheads="1"/>
          </p:cNvSpPr>
          <p:nvPr/>
        </p:nvSpPr>
        <p:spPr bwMode="auto">
          <a:xfrm>
            <a:off x="467544" y="5253007"/>
            <a:ext cx="4752528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15875"/>
            <a:r>
              <a:rPr lang="de-DE" dirty="0">
                <a:solidFill>
                  <a:srgbClr val="000000"/>
                </a:solidFill>
                <a:latin typeface="Times New Roman" pitchFamily="18" charset="0"/>
              </a:rPr>
              <a:t>Die beiden Tochterzellen der 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Mitose</a:t>
            </a:r>
            <a:r>
              <a:rPr lang="de-DE" dirty="0">
                <a:solidFill>
                  <a:srgbClr val="000000"/>
                </a:solidFill>
                <a:latin typeface="Times New Roman" pitchFamily="18" charset="0"/>
              </a:rPr>
              <a:t> sind mit der Mutterzelle identisch: Sie haben den diploiden Satz mit väterlichen und mütterlichen Chromosomen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888206" y="1196752"/>
            <a:ext cx="7367587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Kernfrage:</a:t>
            </a:r>
          </a:p>
          <a:p>
            <a:pPr>
              <a:spcBef>
                <a:spcPct val="50000"/>
              </a:spcBef>
            </a:pPr>
            <a:endParaRPr lang="de-DE" sz="16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Was ist </a:t>
            </a: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</a:rPr>
              <a:t>haploid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, was ist </a:t>
            </a: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</a:rPr>
              <a:t>diploid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?</a:t>
            </a:r>
          </a:p>
          <a:p>
            <a:pPr>
              <a:spcBef>
                <a:spcPct val="50000"/>
              </a:spcBef>
            </a:pPr>
            <a:endParaRPr lang="de-DE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haploid ist NICHT der einfache </a:t>
            </a: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</a:rPr>
              <a:t>DNA-Gehalt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, und diploid ist NICHT der doppelte </a:t>
            </a: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</a:rPr>
              <a:t>DNA-Gehalt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, sondern </a:t>
            </a: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</a:rPr>
              <a:t>haploid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 und </a:t>
            </a: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</a:rPr>
              <a:t>diploid 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sind einfacher oder doppelter 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Chromosomensatz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8009F278-34B0-A2C0-3CA0-0243620F0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4269308"/>
            <a:ext cx="736758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Wichtig:</a:t>
            </a:r>
          </a:p>
          <a:p>
            <a:pPr>
              <a:spcBef>
                <a:spcPct val="50000"/>
              </a:spcBef>
            </a:pP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Die einfache Messung des DNA-Gehalts kann nicht entscheiden, ob eine Zelle 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haploid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 oder 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diploid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 ist</a:t>
            </a:r>
            <a:endParaRPr lang="de-DE" sz="20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557338"/>
            <a:ext cx="4483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684213" y="3106738"/>
            <a:ext cx="1582737" cy="28003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indent="-342900" algn="ctr">
              <a:defRPr/>
            </a:pP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vor der Mitose:</a:t>
            </a:r>
          </a:p>
          <a:p>
            <a:pPr indent="-342900" algn="ctr">
              <a:defRPr/>
            </a:pPr>
            <a:endParaRPr lang="de-DE" sz="16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indent="-342900" algn="ctr">
              <a:defRPr/>
            </a:pP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das Genom ist </a:t>
            </a:r>
            <a:r>
              <a:rPr lang="de-DE" sz="1600" b="1" dirty="0">
                <a:solidFill>
                  <a:srgbClr val="C00000"/>
                </a:solidFill>
                <a:latin typeface="Times New Roman" pitchFamily="18" charset="0"/>
              </a:rPr>
              <a:t>diploid </a:t>
            </a: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=</a:t>
            </a:r>
          </a:p>
          <a:p>
            <a:pPr indent="-342900" algn="ctr">
              <a:defRPr/>
            </a:pPr>
            <a:r>
              <a:rPr lang="de-DE" sz="1600" b="1" dirty="0">
                <a:solidFill>
                  <a:srgbClr val="0000FF"/>
                </a:solidFill>
                <a:latin typeface="Times New Roman" pitchFamily="18" charset="0"/>
              </a:rPr>
              <a:t>2n und 2C,</a:t>
            </a:r>
          </a:p>
          <a:p>
            <a:pPr indent="-342900" algn="ctr">
              <a:defRPr/>
            </a:pP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weil jedes Allel in der </a:t>
            </a:r>
            <a:r>
              <a:rPr lang="de-DE" sz="1600" b="1" dirty="0">
                <a:solidFill>
                  <a:srgbClr val="C00000"/>
                </a:solidFill>
                <a:latin typeface="Times New Roman" pitchFamily="18" charset="0"/>
              </a:rPr>
              <a:t>Mutterform</a:t>
            </a: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 und auch in der </a:t>
            </a:r>
            <a:r>
              <a:rPr lang="de-DE" sz="1600" b="1" dirty="0">
                <a:solidFill>
                  <a:srgbClr val="C00000"/>
                </a:solidFill>
                <a:latin typeface="Times New Roman" pitchFamily="18" charset="0"/>
              </a:rPr>
              <a:t>Vaterform</a:t>
            </a: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 vorliegt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630488" y="3068638"/>
            <a:ext cx="1941512" cy="35394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indent="-342900" algn="ctr">
              <a:defRPr/>
            </a:pP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vor der Mitose kommt es zur Replikation der DNA =</a:t>
            </a:r>
          </a:p>
          <a:p>
            <a:pPr indent="-342900" algn="ctr">
              <a:defRPr/>
            </a:pPr>
            <a:r>
              <a:rPr lang="de-DE" sz="1600" b="1" dirty="0">
                <a:solidFill>
                  <a:srgbClr val="0000FF"/>
                </a:solidFill>
                <a:latin typeface="Times New Roman" pitchFamily="18" charset="0"/>
              </a:rPr>
              <a:t>2n und 2C </a:t>
            </a:r>
          </a:p>
          <a:p>
            <a:pPr indent="-342900" algn="ctr">
              <a:defRPr/>
            </a:pPr>
            <a:r>
              <a:rPr lang="de-DE" sz="1600" dirty="0">
                <a:latin typeface="Times New Roman" pitchFamily="18" charset="0"/>
              </a:rPr>
              <a:t>wird zu</a:t>
            </a:r>
          </a:p>
          <a:p>
            <a:pPr indent="-342900" algn="ctr">
              <a:defRPr/>
            </a:pPr>
            <a:r>
              <a:rPr lang="de-DE" sz="1600" b="1" dirty="0">
                <a:solidFill>
                  <a:srgbClr val="0000FF"/>
                </a:solidFill>
                <a:latin typeface="Times New Roman" pitchFamily="18" charset="0"/>
              </a:rPr>
              <a:t>2n und 4C</a:t>
            </a:r>
          </a:p>
          <a:p>
            <a:pPr indent="-342900" algn="ctr">
              <a:defRPr/>
            </a:pPr>
            <a:endParaRPr lang="de-DE" sz="16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indent="-342900" algn="ctr">
              <a:defRPr/>
            </a:pP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Aber das ist immer noch </a:t>
            </a:r>
            <a:r>
              <a:rPr lang="de-DE" sz="1600" b="1" dirty="0">
                <a:solidFill>
                  <a:srgbClr val="C00000"/>
                </a:solidFill>
                <a:latin typeface="Times New Roman" pitchFamily="18" charset="0"/>
              </a:rPr>
              <a:t>diploid</a:t>
            </a: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,</a:t>
            </a:r>
          </a:p>
          <a:p>
            <a:pPr indent="-342900" algn="ctr">
              <a:defRPr/>
            </a:pP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weil  diploid in der </a:t>
            </a:r>
            <a:r>
              <a:rPr lang="de-DE" sz="1600" b="1" dirty="0">
                <a:solidFill>
                  <a:srgbClr val="0000FF"/>
                </a:solidFill>
                <a:latin typeface="Times New Roman" pitchFamily="18" charset="0"/>
              </a:rPr>
              <a:t>2C- </a:t>
            </a: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oder in der </a:t>
            </a:r>
            <a:r>
              <a:rPr lang="de-DE" sz="1600" b="1" dirty="0">
                <a:solidFill>
                  <a:srgbClr val="0000FF"/>
                </a:solidFill>
                <a:latin typeface="Times New Roman" pitchFamily="18" charset="0"/>
              </a:rPr>
              <a:t>4C-</a:t>
            </a: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Form vorliegen kann</a:t>
            </a:r>
          </a:p>
        </p:txBody>
      </p:sp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1196975"/>
            <a:ext cx="1143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2276475"/>
            <a:ext cx="1143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8"/>
          <p:cNvSpPr txBox="1"/>
          <p:nvPr/>
        </p:nvSpPr>
        <p:spPr>
          <a:xfrm>
            <a:off x="5076825" y="3794125"/>
            <a:ext cx="3455988" cy="18158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indent="-342900" algn="ctr">
              <a:defRPr/>
            </a:pPr>
            <a:r>
              <a:rPr lang="de-DE" sz="1600" b="1" dirty="0">
                <a:solidFill>
                  <a:srgbClr val="C00000"/>
                </a:solidFill>
                <a:latin typeface="Times New Roman" pitchFamily="18" charset="0"/>
              </a:rPr>
              <a:t>Mitose</a:t>
            </a: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 = Trennung von </a:t>
            </a:r>
            <a:r>
              <a:rPr lang="de-DE" sz="1600" b="1" dirty="0">
                <a:solidFill>
                  <a:srgbClr val="C00000"/>
                </a:solidFill>
                <a:latin typeface="Times New Roman" pitchFamily="18" charset="0"/>
              </a:rPr>
              <a:t>genetisch identischem</a:t>
            </a: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 Material:</a:t>
            </a:r>
          </a:p>
          <a:p>
            <a:pPr indent="-342900" algn="ctr">
              <a:defRPr/>
            </a:pPr>
            <a:endParaRPr lang="de-DE" sz="16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indent="-342900" algn="ctr">
              <a:defRPr/>
            </a:pP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Hier werden keine </a:t>
            </a:r>
            <a:r>
              <a:rPr lang="de-DE" sz="1600" b="1" dirty="0">
                <a:solidFill>
                  <a:srgbClr val="C00000"/>
                </a:solidFill>
                <a:latin typeface="Times New Roman" pitchFamily="18" charset="0"/>
              </a:rPr>
              <a:t>Vater</a:t>
            </a: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-Allele von den </a:t>
            </a:r>
            <a:r>
              <a:rPr lang="de-DE" sz="1600" b="1" dirty="0">
                <a:solidFill>
                  <a:srgbClr val="C00000"/>
                </a:solidFill>
                <a:latin typeface="Times New Roman" pitchFamily="18" charset="0"/>
              </a:rPr>
              <a:t>Mutter</a:t>
            </a: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-Allelen getrennt.</a:t>
            </a:r>
          </a:p>
          <a:p>
            <a:pPr indent="-342900" algn="ctr">
              <a:defRPr/>
            </a:pPr>
            <a:endParaRPr lang="de-DE" sz="16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indent="-342900" algn="ctr">
              <a:defRPr/>
            </a:pP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Genau das charakterisiert die </a:t>
            </a:r>
            <a:r>
              <a:rPr lang="de-DE" sz="1600" b="1" dirty="0">
                <a:solidFill>
                  <a:srgbClr val="C00000"/>
                </a:solidFill>
                <a:latin typeface="Times New Roman" pitchFamily="18" charset="0"/>
              </a:rPr>
              <a:t>Mitose</a:t>
            </a:r>
          </a:p>
        </p:txBody>
      </p:sp>
      <p:sp>
        <p:nvSpPr>
          <p:cNvPr id="47112" name="Textfeld 1"/>
          <p:cNvSpPr txBox="1">
            <a:spLocks noChangeArrowheads="1"/>
          </p:cNvSpPr>
          <p:nvPr/>
        </p:nvSpPr>
        <p:spPr bwMode="auto">
          <a:xfrm>
            <a:off x="2916238" y="549275"/>
            <a:ext cx="381635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5875" algn="ctr"/>
            <a:r>
              <a:rPr lang="de-DE" sz="2000" b="1">
                <a:solidFill>
                  <a:srgbClr val="800000"/>
                </a:solidFill>
                <a:latin typeface="Times New Roman" pitchFamily="18" charset="0"/>
              </a:rPr>
              <a:t>Zusammenfassung der Mitose: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4175125" y="3092450"/>
            <a:ext cx="1223963" cy="27781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indent="-342900" algn="ctr">
              <a:defRPr/>
            </a:pPr>
            <a:endParaRPr lang="de-DE" sz="1200" b="1" dirty="0">
              <a:solidFill>
                <a:srgbClr val="800000"/>
              </a:solidFill>
              <a:latin typeface="Times New Roman" pitchFamily="18" charset="0"/>
            </a:endParaRPr>
          </a:p>
        </p:txBody>
      </p:sp>
      <p:pic>
        <p:nvPicPr>
          <p:cNvPr id="37904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838" y="2997200"/>
            <a:ext cx="8270875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feld 13"/>
          <p:cNvSpPr txBox="1"/>
          <p:nvPr/>
        </p:nvSpPr>
        <p:spPr>
          <a:xfrm>
            <a:off x="4140200" y="2211388"/>
            <a:ext cx="2160588" cy="8318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indent="-342900" algn="ctr">
              <a:defRPr/>
            </a:pPr>
            <a:r>
              <a:rPr lang="de-DE" sz="1600" b="1" dirty="0">
                <a:solidFill>
                  <a:srgbClr val="002060"/>
                </a:solidFill>
                <a:latin typeface="Times New Roman" pitchFamily="18" charset="0"/>
              </a:rPr>
              <a:t>2 unterschiedliche </a:t>
            </a:r>
            <a:r>
              <a:rPr lang="de-DE" sz="1600" b="1" dirty="0">
                <a:solidFill>
                  <a:srgbClr val="800000"/>
                </a:solidFill>
                <a:latin typeface="Times New Roman" pitchFamily="18" charset="0"/>
              </a:rPr>
              <a:t>haploide </a:t>
            </a:r>
            <a:r>
              <a:rPr lang="de-DE" sz="1600" b="1" dirty="0">
                <a:solidFill>
                  <a:srgbClr val="002060"/>
                </a:solidFill>
                <a:latin typeface="Times New Roman" pitchFamily="18" charset="0"/>
              </a:rPr>
              <a:t>Tochterzellen = </a:t>
            </a:r>
            <a:r>
              <a:rPr lang="de-DE" sz="1600" b="1" dirty="0">
                <a:solidFill>
                  <a:srgbClr val="0000FF"/>
                </a:solidFill>
                <a:latin typeface="Times New Roman" pitchFamily="18" charset="0"/>
              </a:rPr>
              <a:t>1n und 2C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54000" y="5202238"/>
            <a:ext cx="1152525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indent="-342900" algn="ctr">
              <a:defRPr/>
            </a:pPr>
            <a:r>
              <a:rPr lang="de-DE" sz="1600" b="1" dirty="0">
                <a:solidFill>
                  <a:srgbClr val="002060"/>
                </a:solidFill>
                <a:latin typeface="Times New Roman" pitchFamily="18" charset="0"/>
              </a:rPr>
              <a:t>das Genom ist </a:t>
            </a:r>
            <a:r>
              <a:rPr lang="de-DE" sz="1600" b="1" dirty="0">
                <a:solidFill>
                  <a:srgbClr val="800000"/>
                </a:solidFill>
                <a:latin typeface="Times New Roman" pitchFamily="18" charset="0"/>
              </a:rPr>
              <a:t>diploid </a:t>
            </a: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=</a:t>
            </a:r>
          </a:p>
          <a:p>
            <a:pPr indent="-342900" algn="ctr">
              <a:defRPr/>
            </a:pPr>
            <a:r>
              <a:rPr lang="de-DE" sz="1600" b="1" dirty="0" err="1">
                <a:solidFill>
                  <a:srgbClr val="0000FF"/>
                </a:solidFill>
                <a:latin typeface="Times New Roman" pitchFamily="18" charset="0"/>
              </a:rPr>
              <a:t>2n</a:t>
            </a:r>
            <a:r>
              <a:rPr lang="de-DE" sz="1600" b="1" dirty="0">
                <a:solidFill>
                  <a:srgbClr val="0000FF"/>
                </a:solidFill>
                <a:latin typeface="Times New Roman" pitchFamily="18" charset="0"/>
              </a:rPr>
              <a:t> und </a:t>
            </a:r>
            <a:r>
              <a:rPr lang="de-DE" sz="1600" b="1" dirty="0" err="1">
                <a:solidFill>
                  <a:srgbClr val="0000FF"/>
                </a:solidFill>
                <a:latin typeface="Times New Roman" pitchFamily="18" charset="0"/>
              </a:rPr>
              <a:t>2C</a:t>
            </a:r>
            <a:endParaRPr lang="de-DE" sz="16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765300" y="5246688"/>
            <a:ext cx="1511300" cy="13239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indent="-342900" algn="ctr">
              <a:defRPr/>
            </a:pPr>
            <a:r>
              <a:rPr lang="de-DE" sz="1600" b="1" dirty="0">
                <a:solidFill>
                  <a:srgbClr val="002060"/>
                </a:solidFill>
                <a:latin typeface="Times New Roman" pitchFamily="18" charset="0"/>
              </a:rPr>
              <a:t>vor der Teilung kommt es zur Replikation der DNA =</a:t>
            </a:r>
            <a:endParaRPr lang="de-DE" sz="1600" b="1" dirty="0">
              <a:solidFill>
                <a:srgbClr val="800000"/>
              </a:solidFill>
              <a:latin typeface="Times New Roman" pitchFamily="18" charset="0"/>
            </a:endParaRPr>
          </a:p>
          <a:p>
            <a:pPr indent="-342900" algn="ctr">
              <a:defRPr/>
            </a:pPr>
            <a:r>
              <a:rPr lang="de-DE" sz="1600" b="1" dirty="0" err="1">
                <a:solidFill>
                  <a:srgbClr val="0000FF"/>
                </a:solidFill>
                <a:latin typeface="Times New Roman" pitchFamily="18" charset="0"/>
              </a:rPr>
              <a:t>2n</a:t>
            </a:r>
            <a:r>
              <a:rPr lang="de-DE" sz="1600" b="1" dirty="0">
                <a:solidFill>
                  <a:srgbClr val="0000FF"/>
                </a:solidFill>
                <a:latin typeface="Times New Roman" pitchFamily="18" charset="0"/>
              </a:rPr>
              <a:t> und </a:t>
            </a:r>
            <a:r>
              <a:rPr lang="de-DE" sz="1600" b="1" dirty="0" err="1">
                <a:solidFill>
                  <a:srgbClr val="0000FF"/>
                </a:solidFill>
                <a:latin typeface="Times New Roman" pitchFamily="18" charset="0"/>
              </a:rPr>
              <a:t>4C</a:t>
            </a:r>
            <a:endParaRPr lang="de-DE" sz="16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492500" y="5246688"/>
            <a:ext cx="2374900" cy="13239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indent="-342900" algn="ctr">
              <a:defRPr/>
            </a:pPr>
            <a:r>
              <a:rPr lang="de-DE" sz="1600" b="1" dirty="0">
                <a:solidFill>
                  <a:srgbClr val="002060"/>
                </a:solidFill>
                <a:latin typeface="Times New Roman" pitchFamily="18" charset="0"/>
              </a:rPr>
              <a:t>die eine Tochter-Zelle mit den mütterlichen Chromosomen; die andere mit denen vom Vater</a:t>
            </a:r>
            <a:endParaRPr lang="de-DE" sz="1600" b="1" dirty="0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515100" y="5273675"/>
            <a:ext cx="2305050" cy="13239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indent="-342900" algn="ctr">
              <a:defRPr/>
            </a:pPr>
            <a:r>
              <a:rPr lang="de-DE" sz="1600" b="1" dirty="0">
                <a:solidFill>
                  <a:srgbClr val="002060"/>
                </a:solidFill>
                <a:latin typeface="Times New Roman" pitchFamily="18" charset="0"/>
              </a:rPr>
              <a:t>nach dem 2. Teilungsschritt</a:t>
            </a:r>
          </a:p>
          <a:p>
            <a:pPr indent="-342900" algn="ctr">
              <a:defRPr/>
            </a:pPr>
            <a:r>
              <a:rPr lang="de-DE" sz="1600" b="1" dirty="0">
                <a:solidFill>
                  <a:srgbClr val="002060"/>
                </a:solidFill>
                <a:latin typeface="Times New Roman" pitchFamily="18" charset="0"/>
              </a:rPr>
              <a:t>sind die Zellen immer noch </a:t>
            </a:r>
            <a:r>
              <a:rPr lang="de-DE" sz="1600" b="1" dirty="0">
                <a:solidFill>
                  <a:srgbClr val="800000"/>
                </a:solidFill>
                <a:latin typeface="Times New Roman" pitchFamily="18" charset="0"/>
              </a:rPr>
              <a:t>haploid</a:t>
            </a:r>
            <a:r>
              <a:rPr lang="de-DE" sz="1600" b="1" dirty="0">
                <a:solidFill>
                  <a:srgbClr val="002060"/>
                </a:solidFill>
                <a:latin typeface="Times New Roman" pitchFamily="18" charset="0"/>
              </a:rPr>
              <a:t>, aber:</a:t>
            </a:r>
          </a:p>
          <a:p>
            <a:pPr indent="-342900" algn="ctr">
              <a:defRPr/>
            </a:pPr>
            <a:r>
              <a:rPr lang="de-DE" sz="1600" b="1" dirty="0" err="1">
                <a:solidFill>
                  <a:srgbClr val="0000FF"/>
                </a:solidFill>
                <a:latin typeface="Times New Roman" pitchFamily="18" charset="0"/>
              </a:rPr>
              <a:t>1n</a:t>
            </a:r>
            <a:r>
              <a:rPr lang="de-DE" sz="1600" b="1" dirty="0">
                <a:solidFill>
                  <a:srgbClr val="0000FF"/>
                </a:solidFill>
                <a:latin typeface="Times New Roman" pitchFamily="18" charset="0"/>
              </a:rPr>
              <a:t> und </a:t>
            </a:r>
            <a:r>
              <a:rPr lang="de-DE" sz="1600" b="1" dirty="0" err="1">
                <a:solidFill>
                  <a:srgbClr val="0000FF"/>
                </a:solidFill>
                <a:latin typeface="Times New Roman" pitchFamily="18" charset="0"/>
              </a:rPr>
              <a:t>1C</a:t>
            </a:r>
            <a:endParaRPr lang="de-DE" sz="16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8137" name="Textfeld 1"/>
          <p:cNvSpPr txBox="1">
            <a:spLocks noChangeArrowheads="1"/>
          </p:cNvSpPr>
          <p:nvPr/>
        </p:nvSpPr>
        <p:spPr bwMode="auto">
          <a:xfrm>
            <a:off x="1258888" y="1196975"/>
            <a:ext cx="6769100" cy="9223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5875"/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Die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Meiose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 trennt homologe Chromosomensätze =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Vater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-Allele von den </a:t>
            </a:r>
            <a:r>
              <a:rPr lang="de-DE" b="1">
                <a:solidFill>
                  <a:srgbClr val="C00000"/>
                </a:solidFill>
                <a:latin typeface="Times New Roman" pitchFamily="18" charset="0"/>
              </a:rPr>
              <a:t>Mutter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-Allelen.</a:t>
            </a:r>
          </a:p>
          <a:p>
            <a:pPr indent="15875"/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Die Meiose macht aus diploiden Zellen (2n) haploide Zellen (n) </a:t>
            </a:r>
          </a:p>
        </p:txBody>
      </p:sp>
      <p:sp>
        <p:nvSpPr>
          <p:cNvPr id="48138" name="Textfeld 1"/>
          <p:cNvSpPr txBox="1">
            <a:spLocks noChangeArrowheads="1"/>
          </p:cNvSpPr>
          <p:nvPr/>
        </p:nvSpPr>
        <p:spPr bwMode="auto">
          <a:xfrm>
            <a:off x="2051050" y="404813"/>
            <a:ext cx="5329238" cy="584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5875" algn="ctr"/>
            <a:r>
              <a:rPr lang="de-DE" sz="3200" b="1">
                <a:solidFill>
                  <a:srgbClr val="800000"/>
                </a:solidFill>
                <a:latin typeface="Times New Roman" pitchFamily="18" charset="0"/>
              </a:rPr>
              <a:t>Meiose = Reduktionsteilung</a:t>
            </a: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2843213" y="4508500"/>
            <a:ext cx="1944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342900" algn="ctr"/>
            <a:r>
              <a:rPr lang="de-DE" sz="1400" b="1">
                <a:solidFill>
                  <a:srgbClr val="C00000"/>
                </a:solidFill>
                <a:latin typeface="Times New Roman" pitchFamily="18" charset="0"/>
              </a:rPr>
              <a:t>1. Teilungsschritt = Reduktionsteilung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5580063" y="4581525"/>
            <a:ext cx="17303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342900" algn="ctr"/>
            <a:r>
              <a:rPr lang="de-DE" sz="1400" b="1">
                <a:solidFill>
                  <a:srgbClr val="C00000"/>
                </a:solidFill>
                <a:latin typeface="Times New Roman" pitchFamily="18" charset="0"/>
              </a:rPr>
              <a:t>2. Teilungsschritt = Äquationsteilung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  <p:bldP spid="11" grpId="0" animBg="1"/>
      <p:bldP spid="12" grpId="0" animBg="1"/>
      <p:bldP spid="13" grpId="0" animBg="1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900113" y="692150"/>
            <a:ext cx="7367587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000" b="1">
                <a:solidFill>
                  <a:srgbClr val="000000"/>
                </a:solidFill>
                <a:latin typeface="Times New Roman" pitchFamily="18" charset="0"/>
              </a:rPr>
              <a:t>Kernfrage:</a:t>
            </a:r>
          </a:p>
          <a:p>
            <a:pPr>
              <a:spcBef>
                <a:spcPct val="50000"/>
              </a:spcBef>
            </a:pPr>
            <a:endParaRPr lang="de-DE" sz="160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DE" sz="1600">
                <a:solidFill>
                  <a:srgbClr val="000000"/>
                </a:solidFill>
                <a:latin typeface="Times New Roman" pitchFamily="18" charset="0"/>
              </a:rPr>
              <a:t>Ich sehe im Mikroskop eine Anaphase:</a:t>
            </a:r>
          </a:p>
          <a:p>
            <a:pPr>
              <a:spcBef>
                <a:spcPct val="50000"/>
              </a:spcBef>
            </a:pPr>
            <a:endParaRPr lang="de-DE" sz="160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DE" sz="1600">
                <a:solidFill>
                  <a:srgbClr val="000000"/>
                </a:solidFill>
                <a:latin typeface="Times New Roman" pitchFamily="18" charset="0"/>
              </a:rPr>
              <a:t>Wie unterscheide ich, ob das eine </a:t>
            </a:r>
            <a:r>
              <a:rPr lang="de-DE" sz="1600" b="1">
                <a:solidFill>
                  <a:srgbClr val="C00000"/>
                </a:solidFill>
                <a:latin typeface="Times New Roman" pitchFamily="18" charset="0"/>
              </a:rPr>
              <a:t>mitotische oder eine meiotische Anaphase </a:t>
            </a:r>
            <a:r>
              <a:rPr lang="de-DE" sz="1600">
                <a:solidFill>
                  <a:srgbClr val="000000"/>
                </a:solidFill>
                <a:latin typeface="Times New Roman" pitchFamily="18" charset="0"/>
              </a:rPr>
              <a:t>ist?</a:t>
            </a:r>
          </a:p>
        </p:txBody>
      </p:sp>
      <p:sp>
        <p:nvSpPr>
          <p:cNvPr id="48131" name="Text Box 2"/>
          <p:cNvSpPr txBox="1">
            <a:spLocks noChangeArrowheads="1"/>
          </p:cNvSpPr>
          <p:nvPr/>
        </p:nvSpPr>
        <p:spPr bwMode="auto">
          <a:xfrm>
            <a:off x="900113" y="3213100"/>
            <a:ext cx="7367587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Antwort:</a:t>
            </a:r>
          </a:p>
          <a:p>
            <a:pPr>
              <a:spcBef>
                <a:spcPct val="50000"/>
              </a:spcBef>
            </a:pPr>
            <a:endParaRPr lang="de-DE" sz="16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DE" sz="1600" dirty="0">
                <a:solidFill>
                  <a:srgbClr val="000000"/>
                </a:solidFill>
                <a:latin typeface="Times New Roman" pitchFamily="18" charset="0"/>
              </a:rPr>
              <a:t>In der Meiose werden </a:t>
            </a:r>
            <a:r>
              <a:rPr lang="de-DE" sz="1600" b="1" dirty="0">
                <a:solidFill>
                  <a:srgbClr val="C00000"/>
                </a:solidFill>
                <a:latin typeface="Times New Roman" pitchFamily="18" charset="0"/>
              </a:rPr>
              <a:t>ungleiche Allele </a:t>
            </a:r>
            <a:r>
              <a:rPr lang="de-DE" sz="1600" dirty="0">
                <a:solidFill>
                  <a:srgbClr val="000000"/>
                </a:solidFill>
                <a:latin typeface="Times New Roman" pitchFamily="18" charset="0"/>
              </a:rPr>
              <a:t>(vom Vater und von der Mutter) voneinander getrennt.</a:t>
            </a:r>
          </a:p>
          <a:p>
            <a:pPr>
              <a:spcBef>
                <a:spcPct val="50000"/>
              </a:spcBef>
            </a:pPr>
            <a:endParaRPr lang="de-DE" sz="16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DE" sz="1600" dirty="0">
                <a:solidFill>
                  <a:srgbClr val="000000"/>
                </a:solidFill>
                <a:latin typeface="Times New Roman" pitchFamily="18" charset="0"/>
              </a:rPr>
              <a:t>Am </a:t>
            </a:r>
            <a:r>
              <a:rPr lang="de-DE" sz="1600" b="1" dirty="0">
                <a:solidFill>
                  <a:srgbClr val="000000"/>
                </a:solidFill>
                <a:latin typeface="Times New Roman" pitchFamily="18" charset="0"/>
              </a:rPr>
              <a:t>X- bzw. Y-Chromosom </a:t>
            </a:r>
            <a:r>
              <a:rPr lang="de-DE" sz="1600" dirty="0">
                <a:solidFill>
                  <a:srgbClr val="000000"/>
                </a:solidFill>
                <a:latin typeface="Times New Roman" pitchFamily="18" charset="0"/>
              </a:rPr>
              <a:t>kann man das im Mikroskop sehen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feld 2"/>
          <p:cNvSpPr txBox="1">
            <a:spLocks noChangeArrowheads="1"/>
          </p:cNvSpPr>
          <p:nvPr/>
        </p:nvSpPr>
        <p:spPr bwMode="auto">
          <a:xfrm>
            <a:off x="1619250" y="1149350"/>
            <a:ext cx="63373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Der </a:t>
            </a:r>
            <a:r>
              <a:rPr lang="de-DE" sz="2000" b="1" dirty="0">
                <a:solidFill>
                  <a:srgbClr val="FF0000"/>
                </a:solidFill>
                <a:latin typeface="Times New Roman" pitchFamily="18" charset="0"/>
              </a:rPr>
              <a:t>„eigentliche“ Generationswechsel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:</a:t>
            </a:r>
          </a:p>
          <a:p>
            <a:endParaRPr lang="de-DE" sz="2000" b="1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de-DE" sz="2000" b="1" dirty="0">
              <a:solidFill>
                <a:srgbClr val="000000"/>
              </a:solidFill>
              <a:latin typeface="Times New Roman" pitchFamily="18" charset="0"/>
            </a:endParaRPr>
          </a:p>
          <a:p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Der Wechsel von diploider und haploider Generation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nutzerdefiniert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9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1615</Words>
  <Application>Microsoft Office PowerPoint</Application>
  <PresentationFormat>Bildschirmpräsentation (4:3)</PresentationFormat>
  <Paragraphs>230</Paragraphs>
  <Slides>29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7</vt:i4>
      </vt:variant>
      <vt:variant>
        <vt:lpstr>Folientitel</vt:lpstr>
      </vt:variant>
      <vt:variant>
        <vt:i4>29</vt:i4>
      </vt:variant>
    </vt:vector>
  </HeadingPairs>
  <TitlesOfParts>
    <vt:vector size="39" baseType="lpstr">
      <vt:lpstr>Aptos</vt:lpstr>
      <vt:lpstr>Arial</vt:lpstr>
      <vt:lpstr>Times New Roman</vt:lpstr>
      <vt:lpstr>4_Standarddesign</vt:lpstr>
      <vt:lpstr>1_Larissa-Design</vt:lpstr>
      <vt:lpstr>2_Standarddesign</vt:lpstr>
      <vt:lpstr>9_Standarddesign</vt:lpstr>
      <vt:lpstr>7_Standarddesign</vt:lpstr>
      <vt:lpstr>Standarddesign</vt:lpstr>
      <vt:lpstr>5_Standarddesign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Philosophische Fakultaet HHUD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Kunz</dc:creator>
  <cp:lastModifiedBy>Werner Kunz</cp:lastModifiedBy>
  <cp:revision>22</cp:revision>
  <dcterms:created xsi:type="dcterms:W3CDTF">2018-03-27T10:08:30Z</dcterms:created>
  <dcterms:modified xsi:type="dcterms:W3CDTF">2024-04-09T13:51:26Z</dcterms:modified>
</cp:coreProperties>
</file>