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slideLayouts/slideLayout12.xml" ContentType="application/vnd.openxmlformats-officedocument.presentationml.slideLayout+xml"/>
  <Override PartName="/ppt/theme/theme7.xml" ContentType="application/vnd.openxmlformats-officedocument.theme+xml"/>
  <Override PartName="/ppt/slideLayouts/slideLayout13.xml" ContentType="application/vnd.openxmlformats-officedocument.presentationml.slideLayout+xml"/>
  <Override PartName="/ppt/theme/theme8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9.xml" ContentType="application/vnd.openxmlformats-officedocument.theme+xml"/>
  <Override PartName="/ppt/slideLayouts/slideLayout16.xml" ContentType="application/vnd.openxmlformats-officedocument.presentationml.slideLayout+xml"/>
  <Override PartName="/ppt/theme/theme10.xml" ContentType="application/vnd.openxmlformats-officedocument.theme+xml"/>
  <Override PartName="/ppt/slideLayouts/slideLayout17.xml" ContentType="application/vnd.openxmlformats-officedocument.presentationml.slideLayout+xml"/>
  <Override PartName="/ppt/theme/theme11.xml" ContentType="application/vnd.openxmlformats-officedocument.theme+xml"/>
  <Override PartName="/ppt/slideLayouts/slideLayout18.xml" ContentType="application/vnd.openxmlformats-officedocument.presentationml.slideLayout+xml"/>
  <Override PartName="/ppt/theme/theme12.xml" ContentType="application/vnd.openxmlformats-officedocument.theme+xml"/>
  <Override PartName="/ppt/slideLayouts/slideLayout19.xml" ContentType="application/vnd.openxmlformats-officedocument.presentationml.slideLayout+xml"/>
  <Override PartName="/ppt/theme/theme13.xml" ContentType="application/vnd.openxmlformats-officedocument.theme+xml"/>
  <Override PartName="/ppt/slideLayouts/slideLayout20.xml" ContentType="application/vnd.openxmlformats-officedocument.presentationml.slideLayout+xml"/>
  <Override PartName="/ppt/theme/theme14.xml" ContentType="application/vnd.openxmlformats-officedocument.theme+xml"/>
  <Override PartName="/ppt/slideLayouts/slideLayout21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3.xml" ContentType="application/vnd.openxmlformats-officedocument.presentationml.tags+xml"/>
  <Override PartName="/ppt/notesSlides/notesSlide20.xml" ContentType="application/vnd.openxmlformats-officedocument.presentationml.notesSlide+xml"/>
  <Override PartName="/ppt/tags/tag14.xml" ContentType="application/vnd.openxmlformats-officedocument.presentationml.tags+xml"/>
  <Override PartName="/ppt/notesSlides/notesSlide21.xml" ContentType="application/vnd.openxmlformats-officedocument.presentationml.notesSlide+xml"/>
  <Override PartName="/ppt/tags/tag15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6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17.xml" ContentType="application/vnd.openxmlformats-officedocument.presentationml.tags+xml"/>
  <Override PartName="/ppt/notesSlides/notesSlide26.xml" ContentType="application/vnd.openxmlformats-officedocument.presentationml.notesSlide+xml"/>
  <Override PartName="/ppt/tags/tag18.xml" ContentType="application/vnd.openxmlformats-officedocument.presentationml.tags+xml"/>
  <Override PartName="/ppt/notesSlides/notesSlide27.xml" ContentType="application/vnd.openxmlformats-officedocument.presentationml.notesSlide+xml"/>
  <Override PartName="/ppt/tags/tag19.xml" ContentType="application/vnd.openxmlformats-officedocument.presentationml.tags+xml"/>
  <Override PartName="/ppt/notesSlides/notesSlide28.xml" ContentType="application/vnd.openxmlformats-officedocument.presentationml.notesSlide+xml"/>
  <Override PartName="/ppt/tags/tag20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4" r:id="rId3"/>
    <p:sldMasterId id="2147483708" r:id="rId4"/>
    <p:sldMasterId id="2147483728" r:id="rId5"/>
    <p:sldMasterId id="2147483730" r:id="rId6"/>
    <p:sldMasterId id="2147483732" r:id="rId7"/>
    <p:sldMasterId id="2147483734" r:id="rId8"/>
    <p:sldMasterId id="2147483736" r:id="rId9"/>
    <p:sldMasterId id="2147483739" r:id="rId10"/>
    <p:sldMasterId id="2147483741" r:id="rId11"/>
    <p:sldMasterId id="2147483743" r:id="rId12"/>
    <p:sldMasterId id="2147483747" r:id="rId13"/>
    <p:sldMasterId id="2147483749" r:id="rId14"/>
    <p:sldMasterId id="2147483751" r:id="rId15"/>
  </p:sldMasterIdLst>
  <p:notesMasterIdLst>
    <p:notesMasterId r:id="rId80"/>
  </p:notesMasterIdLst>
  <p:sldIdLst>
    <p:sldId id="347" r:id="rId16"/>
    <p:sldId id="1646" r:id="rId17"/>
    <p:sldId id="1637" r:id="rId18"/>
    <p:sldId id="1645" r:id="rId19"/>
    <p:sldId id="1618" r:id="rId20"/>
    <p:sldId id="1617" r:id="rId21"/>
    <p:sldId id="1650" r:id="rId22"/>
    <p:sldId id="1620" r:id="rId23"/>
    <p:sldId id="1497" r:id="rId24"/>
    <p:sldId id="371" r:id="rId25"/>
    <p:sldId id="1246" r:id="rId26"/>
    <p:sldId id="1508" r:id="rId27"/>
    <p:sldId id="1573" r:id="rId28"/>
    <p:sldId id="1632" r:id="rId29"/>
    <p:sldId id="1625" r:id="rId30"/>
    <p:sldId id="1589" r:id="rId31"/>
    <p:sldId id="1503" r:id="rId32"/>
    <p:sldId id="1542" r:id="rId33"/>
    <p:sldId id="1628" r:id="rId34"/>
    <p:sldId id="1629" r:id="rId35"/>
    <p:sldId id="1630" r:id="rId36"/>
    <p:sldId id="1603" r:id="rId37"/>
    <p:sldId id="1638" r:id="rId38"/>
    <p:sldId id="1592" r:id="rId39"/>
    <p:sldId id="1600" r:id="rId40"/>
    <p:sldId id="1639" r:id="rId41"/>
    <p:sldId id="397" r:id="rId42"/>
    <p:sldId id="602" r:id="rId43"/>
    <p:sldId id="1633" r:id="rId44"/>
    <p:sldId id="399" r:id="rId45"/>
    <p:sldId id="1448" r:id="rId46"/>
    <p:sldId id="1635" r:id="rId47"/>
    <p:sldId id="608" r:id="rId48"/>
    <p:sldId id="450" r:id="rId49"/>
    <p:sldId id="1623" r:id="rId50"/>
    <p:sldId id="1640" r:id="rId51"/>
    <p:sldId id="1641" r:id="rId52"/>
    <p:sldId id="1559" r:id="rId53"/>
    <p:sldId id="1523" r:id="rId54"/>
    <p:sldId id="1152" r:id="rId55"/>
    <p:sldId id="1429" r:id="rId56"/>
    <p:sldId id="1374" r:id="rId57"/>
    <p:sldId id="1057" r:id="rId58"/>
    <p:sldId id="1058" r:id="rId59"/>
    <p:sldId id="781" r:id="rId60"/>
    <p:sldId id="1631" r:id="rId61"/>
    <p:sldId id="1591" r:id="rId62"/>
    <p:sldId id="1634" r:id="rId63"/>
    <p:sldId id="1624" r:id="rId64"/>
    <p:sldId id="1616" r:id="rId65"/>
    <p:sldId id="1651" r:id="rId66"/>
    <p:sldId id="1647" r:id="rId67"/>
    <p:sldId id="1643" r:id="rId68"/>
    <p:sldId id="1644" r:id="rId69"/>
    <p:sldId id="1642" r:id="rId70"/>
    <p:sldId id="1449" r:id="rId71"/>
    <p:sldId id="1626" r:id="rId72"/>
    <p:sldId id="1294" r:id="rId73"/>
    <p:sldId id="383" r:id="rId74"/>
    <p:sldId id="329" r:id="rId75"/>
    <p:sldId id="345" r:id="rId76"/>
    <p:sldId id="1590" r:id="rId77"/>
    <p:sldId id="1648" r:id="rId78"/>
    <p:sldId id="1649" r:id="rId7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EEB9D"/>
    <a:srgbClr val="DBF4C8"/>
    <a:srgbClr val="89F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997" autoAdjust="0"/>
    <p:restoredTop sz="94678" autoAdjust="0"/>
  </p:normalViewPr>
  <p:slideViewPr>
    <p:cSldViewPr snapToGrid="0">
      <p:cViewPr varScale="1">
        <p:scale>
          <a:sx n="90" d="100"/>
          <a:sy n="90" d="100"/>
        </p:scale>
        <p:origin x="72" y="29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63" Type="http://schemas.openxmlformats.org/officeDocument/2006/relationships/slide" Target="slides/slide48.xml"/><Relationship Id="rId68" Type="http://schemas.openxmlformats.org/officeDocument/2006/relationships/slide" Target="slides/slide53.xml"/><Relationship Id="rId76" Type="http://schemas.openxmlformats.org/officeDocument/2006/relationships/slide" Target="slides/slide61.xml"/><Relationship Id="rId8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66" Type="http://schemas.openxmlformats.org/officeDocument/2006/relationships/slide" Target="slides/slide51.xml"/><Relationship Id="rId74" Type="http://schemas.openxmlformats.org/officeDocument/2006/relationships/slide" Target="slides/slide59.xml"/><Relationship Id="rId79" Type="http://schemas.openxmlformats.org/officeDocument/2006/relationships/slide" Target="slides/slide64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6.xml"/><Relationship Id="rId82" Type="http://schemas.openxmlformats.org/officeDocument/2006/relationships/viewProps" Target="viewProps.xml"/><Relationship Id="rId19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slide" Target="slides/slide41.xml"/><Relationship Id="rId64" Type="http://schemas.openxmlformats.org/officeDocument/2006/relationships/slide" Target="slides/slide49.xml"/><Relationship Id="rId69" Type="http://schemas.openxmlformats.org/officeDocument/2006/relationships/slide" Target="slides/slide54.xml"/><Relationship Id="rId77" Type="http://schemas.openxmlformats.org/officeDocument/2006/relationships/slide" Target="slides/slide6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72" Type="http://schemas.openxmlformats.org/officeDocument/2006/relationships/slide" Target="slides/slide57.xml"/><Relationship Id="rId80" Type="http://schemas.openxmlformats.org/officeDocument/2006/relationships/notesMaster" Target="notesMasters/notesMaster1.xml"/><Relationship Id="rId85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slide" Target="slides/slide52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Relationship Id="rId70" Type="http://schemas.openxmlformats.org/officeDocument/2006/relationships/slide" Target="slides/slide55.xml"/><Relationship Id="rId75" Type="http://schemas.openxmlformats.org/officeDocument/2006/relationships/slide" Target="slides/slide60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slide" Target="slides/slide58.xml"/><Relationship Id="rId78" Type="http://schemas.openxmlformats.org/officeDocument/2006/relationships/slide" Target="slides/slide63.xml"/><Relationship Id="rId8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rner Kunz" userId="e4a801cdd77b3e8b" providerId="LiveId" clId="{720E21DC-116B-4BA0-BECB-9F75AD79CABA}"/>
    <pc:docChg chg="modSld">
      <pc:chgData name="Werner Kunz" userId="e4a801cdd77b3e8b" providerId="LiveId" clId="{720E21DC-116B-4BA0-BECB-9F75AD79CABA}" dt="2025-03-31T20:12:48.856" v="1" actId="20577"/>
      <pc:docMkLst>
        <pc:docMk/>
      </pc:docMkLst>
      <pc:sldChg chg="modSp mod">
        <pc:chgData name="Werner Kunz" userId="e4a801cdd77b3e8b" providerId="LiveId" clId="{720E21DC-116B-4BA0-BECB-9F75AD79CABA}" dt="2025-03-31T20:07:54.876" v="0" actId="20577"/>
        <pc:sldMkLst>
          <pc:docMk/>
          <pc:sldMk cId="3347327757" sldId="1508"/>
        </pc:sldMkLst>
        <pc:spChg chg="mod">
          <ac:chgData name="Werner Kunz" userId="e4a801cdd77b3e8b" providerId="LiveId" clId="{720E21DC-116B-4BA0-BECB-9F75AD79CABA}" dt="2025-03-31T20:07:54.876" v="0" actId="20577"/>
          <ac:spMkLst>
            <pc:docMk/>
            <pc:sldMk cId="3347327757" sldId="1508"/>
            <ac:spMk id="3" creationId="{93709840-19D1-16F9-0D71-3BEC629430C5}"/>
          </ac:spMkLst>
        </pc:spChg>
      </pc:sldChg>
      <pc:sldChg chg="modSp mod">
        <pc:chgData name="Werner Kunz" userId="e4a801cdd77b3e8b" providerId="LiveId" clId="{720E21DC-116B-4BA0-BECB-9F75AD79CABA}" dt="2025-03-31T20:12:48.856" v="1" actId="20577"/>
        <pc:sldMkLst>
          <pc:docMk/>
          <pc:sldMk cId="4271352090" sldId="1651"/>
        </pc:sldMkLst>
        <pc:spChg chg="mod">
          <ac:chgData name="Werner Kunz" userId="e4a801cdd77b3e8b" providerId="LiveId" clId="{720E21DC-116B-4BA0-BECB-9F75AD79CABA}" dt="2025-03-31T20:12:48.856" v="1" actId="20577"/>
          <ac:spMkLst>
            <pc:docMk/>
            <pc:sldMk cId="4271352090" sldId="1651"/>
            <ac:spMk id="3" creationId="{894BF3BB-D123-9148-835B-4FE7C145F4B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41F71-25CA-4580-ADD5-062329C62E11}" type="datetimeFigureOut">
              <a:rPr lang="de-DE" smtClean="0"/>
              <a:t>31.03.2025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98CD3F-D32A-4A35-B1DE-6AF8B08E8D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3284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FBB138-B9F8-4391-9858-7CF01B19CE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63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418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D6522-9A4E-0AD6-9A27-2D14083E0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EC10D780-0195-C5D5-B553-1227723788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323BB118-EA32-EFB8-83B8-B95A9C2580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FFEC1BC9-5125-CF1F-5B3D-455AA2235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9615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45F57-0820-484E-716E-FB6F4C3BF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>
            <a:extLst>
              <a:ext uri="{FF2B5EF4-FFF2-40B4-BE49-F238E27FC236}">
                <a16:creationId xmlns:a16="http://schemas.microsoft.com/office/drawing/2014/main" id="{903B4894-1A6E-477D-4780-DE9CCFE3B3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>
            <a:extLst>
              <a:ext uri="{FF2B5EF4-FFF2-40B4-BE49-F238E27FC236}">
                <a16:creationId xmlns:a16="http://schemas.microsoft.com/office/drawing/2014/main" id="{0BA6D963-76C9-B15F-F833-AF0AE2F888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1C1CCBE1-12A5-4C5C-48F8-C5E0D60FAB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FBB138-B9F8-4391-9858-7CF01B19CE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837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47170-5F87-4877-0885-076AB0B73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B1AFF77B-EC63-06D1-4434-BEC122BBBF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7679248B-3E52-D3B7-818B-4F72AF0B02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ECDDCEB5-2940-C7D6-7D12-23BAE4500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4845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8AD04-FF2B-3478-8D2A-E9A1BA339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lienbildplatzhalter 1">
            <a:extLst>
              <a:ext uri="{FF2B5EF4-FFF2-40B4-BE49-F238E27FC236}">
                <a16:creationId xmlns:a16="http://schemas.microsoft.com/office/drawing/2014/main" id="{FB3032BB-41B9-C576-FE60-5F3CF214E5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izenplatzhalter 2">
            <a:extLst>
              <a:ext uri="{FF2B5EF4-FFF2-40B4-BE49-F238E27FC236}">
                <a16:creationId xmlns:a16="http://schemas.microsoft.com/office/drawing/2014/main" id="{EC1A2520-F84A-7CCE-992A-A088D5C161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>
            <a:extLst>
              <a:ext uri="{FF2B5EF4-FFF2-40B4-BE49-F238E27FC236}">
                <a16:creationId xmlns:a16="http://schemas.microsoft.com/office/drawing/2014/main" id="{42FD6732-FD6F-EF06-810A-62B7234EC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9DD6CE-10BF-41E6-8796-2B6F066BCBFD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7190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C913C-63BE-6311-39E4-7E9143828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>
            <a:extLst>
              <a:ext uri="{FF2B5EF4-FFF2-40B4-BE49-F238E27FC236}">
                <a16:creationId xmlns:a16="http://schemas.microsoft.com/office/drawing/2014/main" id="{09992E6A-010C-8C4D-8348-E71BCBE2CB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>
            <a:extLst>
              <a:ext uri="{FF2B5EF4-FFF2-40B4-BE49-F238E27FC236}">
                <a16:creationId xmlns:a16="http://schemas.microsoft.com/office/drawing/2014/main" id="{75E2B596-8ADD-11D4-822B-B6D0FA4EB6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14941DB6-97B1-B513-F749-AE175CC7A2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FBB138-B9F8-4391-9858-7CF01B19CE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2470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FBB138-B9F8-4391-9858-7CF01B19CE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55646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5CC35-10CE-5EE9-F0EB-1038C0750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>
            <a:extLst>
              <a:ext uri="{FF2B5EF4-FFF2-40B4-BE49-F238E27FC236}">
                <a16:creationId xmlns:a16="http://schemas.microsoft.com/office/drawing/2014/main" id="{84442B23-BEEA-AF6B-45A0-C855BEFC2E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>
            <a:extLst>
              <a:ext uri="{FF2B5EF4-FFF2-40B4-BE49-F238E27FC236}">
                <a16:creationId xmlns:a16="http://schemas.microsoft.com/office/drawing/2014/main" id="{3DC934EC-56F9-8AF2-E836-4A9F8B0D7E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1AD74B7B-98C1-3D34-F620-60E5DB6CB7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FBB138-B9F8-4391-9858-7CF01B19CE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3494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de-DE"/>
          </a:p>
        </p:txBody>
      </p:sp>
      <p:sp>
        <p:nvSpPr>
          <p:cNvPr id="41988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0F8A96-2967-4F2B-ADDA-40C6D74A72F8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013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D9149-DC60-C3F2-D264-AB8C83A84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E72B5D69-A12C-1F89-D4B9-3998CBD6A0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9E191EB7-5E81-847F-BF36-CFDCCCB91E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ADD5B335-F603-8CEC-579E-E71A4B74AD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571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244D3-D517-AB12-0B3F-EAF8A1CBA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5D001AF2-3BE9-B333-C5C9-661E5710D2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BED8C82C-8743-36B3-F182-D3CC6A56FA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43112540-4140-0BAB-E34D-3AF8152976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84031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A0B4D-8F3F-104B-07A4-0848B0EF6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AC34615B-7E19-25F2-6E7C-543C4400FC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F62E710F-B61C-6A48-6BA5-3DBD04D263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7B018B75-DCEB-1138-E258-38417614F6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02030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3B1A6-6BC8-0D4F-A96E-0AE5146FE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7AE64507-CD90-A33E-32CF-7C9799045B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850D963D-2BF0-1AA8-D68F-083547D6E8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0134973A-B7D9-5E6E-6F2C-7620716313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92600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Folienbildplatzhalter 1">
            <a:extLst>
              <a:ext uri="{FF2B5EF4-FFF2-40B4-BE49-F238E27FC236}">
                <a16:creationId xmlns:a16="http://schemas.microsoft.com/office/drawing/2014/main" id="{851E09D5-8A08-E06F-25E3-E859FB9B2C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izenplatzhalter 2">
            <a:extLst>
              <a:ext uri="{FF2B5EF4-FFF2-40B4-BE49-F238E27FC236}">
                <a16:creationId xmlns:a16="http://schemas.microsoft.com/office/drawing/2014/main" id="{A1126CAB-F5E2-94BF-8A96-DE41F13AFC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z="1800" noProof="1">
              <a:latin typeface="Times New Roman" panose="02020603050405020304" pitchFamily="18" charset="0"/>
            </a:endParaRPr>
          </a:p>
        </p:txBody>
      </p:sp>
      <p:sp>
        <p:nvSpPr>
          <p:cNvPr id="87044" name="Foliennummernplatzhalter 3">
            <a:extLst>
              <a:ext uri="{FF2B5EF4-FFF2-40B4-BE49-F238E27FC236}">
                <a16:creationId xmlns:a16="http://schemas.microsoft.com/office/drawing/2014/main" id="{BE8C9A66-2468-51D6-BFDF-5895A7BB1B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95DC9D1-2A22-4344-A4F9-540562C1B557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68860-6950-4E8E-DC78-AF1FD5BEE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CCCC7A03-4E04-90A1-18DB-C70B249475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7B5FF795-38A5-AEDC-79F3-50C19E5DA2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43F8E2D9-A34C-0714-7E86-E5E8BDC0F5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140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9DD6CE-10BF-41E6-8796-2B6F066BCBFD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016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46FCE-1C73-46A2-6E68-5CFA6710E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166C9942-717E-2E98-624D-594403D22B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053342D3-D7CF-1EC5-7F04-F100810B75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53AF9025-C112-9C21-D185-C2B14A93CB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343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6A19-E316-1B09-DBA1-74CCC9E7F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161EE975-202D-882E-B28D-594BAD28E3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84A20BF1-74C6-BCB9-4D8B-0A16B7ABF4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AC6BA213-F3E7-0871-9B92-349C842F96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1471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001E2-2E9A-500E-137E-C0610A65A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99838410-9BCD-263D-A806-F3A9134678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FF0F9A16-7ECF-36D8-327B-159615CD47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E5F8345C-10A3-8A96-65A4-4B9489C1F5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0668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8A0A8-DBA9-1DE2-98C7-E2AE32B1C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45D9E934-B7C3-ED55-9CC2-8257E54CB5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CE4ED114-584C-CC03-E422-8C29F4EFE8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D2D0C0EB-3823-C73E-6BB9-0B38A63F77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9939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FC2BE-6F01-93DC-E4A2-5DBE97A7E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99EE137B-A5F5-5E53-1032-C12473C5A0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B797A1A5-2F15-F86E-DADF-3F9122AB66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A646078D-5DBC-90FE-8596-A47BC19A0C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5335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Folienbildplatzhalter 1">
            <a:extLst>
              <a:ext uri="{FF2B5EF4-FFF2-40B4-BE49-F238E27FC236}">
                <a16:creationId xmlns:a16="http://schemas.microsoft.com/office/drawing/2014/main" id="{E021FF9F-7610-61F3-5671-F470BA92FB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Notizenplatzhalter 2">
            <a:extLst>
              <a:ext uri="{FF2B5EF4-FFF2-40B4-BE49-F238E27FC236}">
                <a16:creationId xmlns:a16="http://schemas.microsoft.com/office/drawing/2014/main" id="{38BA467C-A4EF-6DF9-8082-6FD9A1BF94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 sz="1800" noProof="1">
              <a:latin typeface="Times New Roman" panose="02020603050405020304" pitchFamily="18" charset="0"/>
            </a:endParaRPr>
          </a:p>
        </p:txBody>
      </p:sp>
      <p:sp>
        <p:nvSpPr>
          <p:cNvPr id="15364" name="Foliennummernplatzhalter 3">
            <a:extLst>
              <a:ext uri="{FF2B5EF4-FFF2-40B4-BE49-F238E27FC236}">
                <a16:creationId xmlns:a16="http://schemas.microsoft.com/office/drawing/2014/main" id="{9422A5BD-8C29-D0CA-1033-C352ECD378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F0689D-75B3-4BB5-8E93-C05B01569D17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5809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lienbildplatzhalter 1">
            <a:extLst>
              <a:ext uri="{FF2B5EF4-FFF2-40B4-BE49-F238E27FC236}">
                <a16:creationId xmlns:a16="http://schemas.microsoft.com/office/drawing/2014/main" id="{2997D12A-C57E-7997-6166-4AAEDEDF73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izenplatzhalter 2">
            <a:extLst>
              <a:ext uri="{FF2B5EF4-FFF2-40B4-BE49-F238E27FC236}">
                <a16:creationId xmlns:a16="http://schemas.microsoft.com/office/drawing/2014/main" id="{F6A636AF-A8C3-708E-DECD-B77ABA910A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z="1800" noProof="1">
              <a:latin typeface="Times New Roman" panose="02020603050405020304" pitchFamily="18" charset="0"/>
            </a:endParaRPr>
          </a:p>
        </p:txBody>
      </p:sp>
      <p:sp>
        <p:nvSpPr>
          <p:cNvPr id="89092" name="Foliennummernplatzhalter 3">
            <a:extLst>
              <a:ext uri="{FF2B5EF4-FFF2-40B4-BE49-F238E27FC236}">
                <a16:creationId xmlns:a16="http://schemas.microsoft.com/office/drawing/2014/main" id="{EDB95526-7276-9EFB-968C-C3910D7760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26EFC7-2658-4E41-B273-54A933C93285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6428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Folienbildplatzhalter 1">
            <a:extLst>
              <a:ext uri="{FF2B5EF4-FFF2-40B4-BE49-F238E27FC236}">
                <a16:creationId xmlns:a16="http://schemas.microsoft.com/office/drawing/2014/main" id="{C32E37AA-E214-688B-F0D4-559611AFCE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Notizenplatzhalter 2">
            <a:extLst>
              <a:ext uri="{FF2B5EF4-FFF2-40B4-BE49-F238E27FC236}">
                <a16:creationId xmlns:a16="http://schemas.microsoft.com/office/drawing/2014/main" id="{7853FF08-B843-348D-F643-22934A23DB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z="1800" noProof="1">
              <a:latin typeface="Times New Roman" panose="02020603050405020304" pitchFamily="18" charset="0"/>
            </a:endParaRPr>
          </a:p>
        </p:txBody>
      </p:sp>
      <p:sp>
        <p:nvSpPr>
          <p:cNvPr id="89092" name="Foliennummernplatzhalter 3">
            <a:extLst>
              <a:ext uri="{FF2B5EF4-FFF2-40B4-BE49-F238E27FC236}">
                <a16:creationId xmlns:a16="http://schemas.microsoft.com/office/drawing/2014/main" id="{81C6D070-B8BE-04A8-B50D-4C8D693B98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A45FF1-34D3-4C6E-84AB-B2F339617AE3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2392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9DD6CE-10BF-41E6-8796-2B6F066BCBFD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4427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B75AD-8556-1D34-57E5-C5C294003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C4793D2F-CF5D-68E0-4A6A-878B7883A6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C9C7A513-FBE9-DBD4-38A2-AAA5A79C2E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3C5DBCDB-14E0-4F9D-3844-940C84E0D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232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6EA7B-747F-3E28-7196-4556662CD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51FA0D4F-EEFB-63B1-2E75-EDA6E2A5BB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877EB173-5C0F-8EA6-C5AD-C31E6C67A0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FFF185DB-8B9D-642E-CAAC-11EEF78F26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2050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BE080-4B59-6DAD-D0BE-557B86BB1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DDF87969-93CC-207C-5A0F-6ED8F402ED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8FE15A4B-1DB4-B2B5-95AF-6A308B7688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311F2CB5-8915-9C99-2A3A-58D9F46CD5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3491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DB74D-DF0B-BFAD-2761-8F3C64306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0966A44A-4BE2-E783-E807-90BE9791BF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8E31DAE5-FBCB-5082-7730-432AA39453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2F1D22C2-6D60-B6A4-78D3-EA1F3BEB3D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439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3183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FBB138-B9F8-4391-9858-7CF01B19CE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A1567F0-E162-4FCA-9C54-730E9B9E13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689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6212070-4D52-4F25-B904-7866469BBC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0790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DA031E8-FB1D-975E-BEE2-0477A05BA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569F45B-B26F-92DB-08EB-3010526CB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88296D0-B7B0-667A-40FD-C2855A753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524A45B2-8298-4B7C-911A-B1FE65434CBB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85229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54684F-BA47-4196-A5A0-A75EBA66CC9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613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CFD0CEC-971D-49E9-A392-61201D01E1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9305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705247D-C2E5-6DF9-6E18-3FBB49665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2FFF319-0F65-DFFB-5362-AD1F30993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EDF398-B3DD-6B4B-80C7-A583BA4D9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3BA77E2-B73A-441E-8007-FF80F436FCC7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95277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D1545C6-D906-19C3-DE50-C95B304A3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DB280EB-0EAC-DD36-4F17-0D346562A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9C1305-70FB-C24B-8E8F-2BBA2D24C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06108AF-2B08-4675-BF96-0EC34D3F2882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82872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2495A1B-DBFB-32D3-8F2F-AFF4A572D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859475F-E097-C38A-E270-C74F36DC4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970F104-1202-6732-0022-32166A792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5FA0DEA-001D-4D17-8756-9E8CA581CF4E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52761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ACC0DBC-A4FE-2271-3E0B-D46A6140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FC53CD0-4C15-E15D-8457-607CDF92F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FB5476D-91F8-41BE-2AB2-0CFFBE036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3B97BC4-7BD1-430C-A2A6-600A110FC0A1}" type="slidenum">
              <a:rPr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476905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651EBAB-DE91-8E09-BA11-CEFA1C328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21BC674-7648-2F67-87CF-550D8E624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3D6523-E2F6-FDC4-C283-F1AF653D3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530CE60-8F32-4107-8B17-1BD241686E07}" type="slidenum">
              <a:rPr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23282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6273E21-44DE-4BF0-18F7-D92576CFE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2E62DF3-CF63-4364-C097-D4749E16B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4419737-D2A1-A859-5409-E2EB804D2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707EE5D5-5323-4902-B0A8-23C9AA5A96DB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5470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0F80281-8CEB-4BDF-B12F-6BABE6DBD9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93112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697B4A1-F56A-F9A8-2BA7-6DC1B9BBE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38449B5-C170-5F1F-3655-3BC66C81B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E87C0AF-3230-A881-0407-F5699D54C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0EDCFAEA-1472-4704-B209-2A22F5A63920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601193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84B4607-8B87-9463-D5D5-B9109445D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EAA0E32-63D8-2E33-378A-7CC716CE6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11751E-61F8-6D74-97BE-60939A203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0EE00F39-3860-43E7-9837-40BD09DEDC87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35834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A00D4D9-70FF-348B-6FBC-11EA7217B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4D646AA-738C-241E-5A66-BA9CEE463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65C766B-A524-1F9A-D0B5-0D611B5C5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74CA7A1-7E53-47BF-BCEA-76A1DDC6A88F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5460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0C14951-8F29-E693-D901-54415F96D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D818332-0627-ABE8-F8D7-80F536768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6EB71BC-07B2-87DA-8156-AF5A46CAB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0C54BA9C-8CB2-4A52-93EC-8AEF6F24EA0B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8770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50788E6-F32D-4845-3DEC-9345992C2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D0BC9D7-341E-CBBC-3AEC-BB9469160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3AF3002-58C4-43A5-71FF-C880A165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05ABA0D-A70D-41FB-BBDF-72F0969457E0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4304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7B971B4-56AD-24F5-15C5-CA038BE7A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676E3DD-2495-64DF-1353-B4C5D22DE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1EE347E-981D-1A55-DF31-5C931603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C06DB4BB-4940-4268-8303-8AD5BCB278C4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13818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531826A-F9C3-8020-F58D-50E16741A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AB0B8EF-0DCA-34F3-8803-B34483839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8E3A929-6E73-AFEA-8DF9-755EC5F0D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CFBD9EE-21A2-4E15-841A-18D33DB61763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15513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7C5EB25-BBE2-411C-3A51-D56BF5E70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5B1710-B07F-880B-4AD5-4198AF98B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1EFD534-D18E-C7EE-128A-BE236611C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9ACAE4F2-8514-42F0-906B-0EF7EDE8D30C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13876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252697C-C4B1-DD47-A4DA-597DFCCCA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03B101-9817-A9EC-9B5B-7CFB1B3B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6501A5E-0F5F-9E58-8C56-2A7ACC93B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CE5EFA01-FF97-4167-B19B-8F6D688576B1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8185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6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7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8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9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0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0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1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2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3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7F7CD01B-0EC3-4527-930B-2D5DC3D4E8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9508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B4B3374-FAD4-7E88-5A6C-0609AE4705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AA8B6A61-6338-8382-0D4A-CFF18237B7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8BE74530-9044-9405-33C6-1CCD0E0243D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036F6339-1A1E-6EAB-02CF-E233DCFA9C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0FDEC975-0E3B-E52D-F86F-F797BFD0F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3132B596-E991-4CDD-9506-594BD3BA5D84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8820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C6AF43CE-09A3-BE8A-937C-AAB620B428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BB173F5A-25DD-BC00-EB7A-57E474BB9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CC6A70F3-7056-9D43-010B-3D25423994C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8E2B8D6A-D936-E687-7894-9E5EA35B70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15C041F7-C0BD-0F93-6A07-3B42F8B9D3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noProof="1" smtClean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1F13E7D-2366-4AAB-BCF0-2B11EBC56D1E}" type="slidenum">
              <a:rPr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473123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DDC9EC0-9621-BC7B-E5B3-8C70BF5286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F49BA0B-6CBD-3AE5-17C9-3E44802E19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06CF60DC-CB98-EDC8-AFE2-9ADB8957F22D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07B3357F-7769-F8D8-991B-2AE6BA3EB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9BD61EDB-7579-21E9-6704-475EC7F56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noProof="1" smtClean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4972141-1FD6-4EB8-AAE7-1EDB3520A02C}" type="slidenum">
              <a:rPr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530370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55BFCBD9-9D92-575D-994F-B05D826872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BCC6D12-C7B5-3264-2C4A-DCA4802F8F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D2818A79-8A1C-592E-8687-D939E551B0F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D591F518-7AFB-3638-A724-7500EBA996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DAA29D70-8F3D-3719-5B2B-861A2C72B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9264067E-D10C-4209-9C9B-7AAC2D89FDED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5551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888529B-DDD1-467C-EDD3-E744FB4A43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46E0642-7511-83FD-3514-E805DBC989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B3E079F1-0223-CF98-1163-281F34F9B3EF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AEAFCC08-5BF3-2524-C287-A08C03D7B4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0C8F2428-4745-5063-CDB9-9EB26CD895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634DAB4C-D7E3-49EB-8F29-DBDECF0DAD5C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668699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6CE2740-C4D6-59A5-6CBA-9FB6FD1FB4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DE1F2BE-EB03-F563-6FC4-7BAFF6F8B6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BBB31C85-B674-7041-B212-0AB9F4F6B14F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5C8A1586-2296-5133-BE6F-4C5101A4F8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0A324EEF-D938-895B-024D-728D694B7B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62A42225-20B7-44A9-8661-9E263DCB7565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29502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B8EF8F4-173A-4965-885C-90AAF8CB762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91671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CCDCFDE-C583-80CD-31BC-752F5F9F51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06791B7-C2F3-BCAC-1B54-F3F9CAE367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8C8025ED-8327-3AB6-2F53-C9D86FB91BB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CFB9028C-0B3A-F069-70CD-7886F15881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F65B073F-4B72-15EE-418A-0FE257EF98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6F5DCF59-CEA7-494B-BB20-9B25ABF35E0B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608685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26DF135-1EFA-4EC8-3E3B-E17271A7BD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2100213A-40B7-DCFC-E290-1118132F20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87812FF5-EB77-6FCB-B95C-1EE784ACC04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29A23D12-3DD6-FF53-BD5A-2D5F8FE0FE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B4D05F3C-71DE-24DE-3D7F-30FB97FEB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621F154D-BBF7-4A20-B2B2-95D5FF8E456D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501630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46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527A6C29-07A0-410D-BDD4-3D37EB92DE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228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E4259BD-11FE-8841-6E4B-D9A9077873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2279949-F558-AEA4-906A-837DFD4BB4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37F24FC0-7B6A-B16C-770D-48BF6AD5C2F4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75387763-8FC0-B8A9-5B69-6CCF367A5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BE4CDDBA-A1A6-95A2-CF0C-1256787E0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C8AD9948-CC13-40BC-A90F-3EA11DFF4A5D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770819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56C9AEA-FEEF-404B-B631-193B496FE24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96734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6463EC2-07E5-4B9E-BEEC-EF9856FBAA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935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7E310F5-2D16-794B-D26F-F5B71664A6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240C6EC-6CB4-B768-2714-C253F5EE7F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8217460A-EE91-329C-5EEE-F6991C80D324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16E1F471-24EA-C03B-9E18-2FA7E0616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3720B29F-04E6-BA39-FD6B-1920979518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AF9A4950-8817-42F4-B809-3BD97AE6E985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347766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4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986637" y="600640"/>
            <a:ext cx="7056958" cy="353943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Reintroduction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of species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that have become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extinct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n Central Europe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due to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habitat destruction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[with some successful examples </a:t>
            </a:r>
            <a:r>
              <a:rPr lang="en-US" sz="24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of reintroduction]</a:t>
            </a:r>
            <a:endParaRPr lang="de-DE" sz="24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3795" name="Textfeld 3"/>
          <p:cNvSpPr txBox="1">
            <a:spLocks noChangeArrowheads="1"/>
          </p:cNvSpPr>
          <p:nvPr/>
        </p:nvSpPr>
        <p:spPr bwMode="auto">
          <a:xfrm>
            <a:off x="2691526" y="4370409"/>
            <a:ext cx="3927388" cy="163121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Prof. Dr. </a:t>
            </a:r>
            <a:r>
              <a:rPr kumimoji="0" lang="de-DE" sz="2800" b="1" i="0" u="none" strike="noStrike" kern="1200" cap="none" spc="0" normalizeH="0" baseline="0" noProof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Werner Ku</a:t>
            </a:r>
            <a:r>
              <a:rPr kumimoji="0" lang="de-DE" sz="2400" b="1" i="0" u="none" strike="noStrike" kern="1200" cap="none" spc="0" normalizeH="0" baseline="0" noProof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nz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University Düsseldorf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www.kunz.hhu.de/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E856BE4-1107-84AE-40A5-910E11C497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53524"/>
            <a:ext cx="3240360" cy="5883280"/>
          </a:xfrm>
          <a:prstGeom prst="rect">
            <a:avLst/>
          </a:prstGeom>
        </p:spPr>
      </p:pic>
      <p:sp>
        <p:nvSpPr>
          <p:cNvPr id="4" name="Textfeld 8">
            <a:extLst>
              <a:ext uri="{FF2B5EF4-FFF2-40B4-BE49-F238E27FC236}">
                <a16:creationId xmlns:a16="http://schemas.microsoft.com/office/drawing/2014/main" id="{632DC4EE-5F9B-F877-4A4A-D43ADDF0A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2044" y="5749882"/>
            <a:ext cx="11098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2.5.15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F7C8E6BC-EC07-C8DD-05EC-C763089E6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80" y="500366"/>
            <a:ext cx="5561680" cy="267765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Today in Germany we only have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20 % as much “bird mass”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as in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1850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This is 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loss of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80%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in the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last 2 centuries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021B6F74-BBAD-600D-ADD4-08588C55C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" y="-1"/>
            <a:ext cx="6291246" cy="5713571"/>
          </a:xfrm>
          <a:prstGeom prst="rect">
            <a:avLst/>
          </a:prstGeom>
        </p:spPr>
      </p:pic>
      <p:sp>
        <p:nvSpPr>
          <p:cNvPr id="5" name="Textfeld 8">
            <a:extLst>
              <a:ext uri="{FF2B5EF4-FFF2-40B4-BE49-F238E27FC236}">
                <a16:creationId xmlns:a16="http://schemas.microsoft.com/office/drawing/2014/main" id="{22D78BBE-7BE8-CA8C-2919-90351B5D2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038" y="5264407"/>
            <a:ext cx="1109836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21560 1.6.17</a:t>
            </a:r>
          </a:p>
        </p:txBody>
      </p:sp>
      <p:sp>
        <p:nvSpPr>
          <p:cNvPr id="2" name="Textfeld 8">
            <a:extLst>
              <a:ext uri="{FF2B5EF4-FFF2-40B4-BE49-F238E27FC236}">
                <a16:creationId xmlns:a16="http://schemas.microsoft.com/office/drawing/2014/main" id="{1A7B6D76-F18D-D00F-FEAB-CCD78105C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8" y="5707205"/>
            <a:ext cx="4348276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Cupido minimus, 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Plebeius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argus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und 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Polyommatus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dorylas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4F918DCF-D0B5-B10F-F34C-6BEA49A14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2526" y="5042118"/>
            <a:ext cx="4752528" cy="181588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and with the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insects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it is even worse: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Loss of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80%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“insect biomass”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in the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 last 30 years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alone</a:t>
            </a:r>
            <a:endParaRPr kumimoji="0" lang="de-DE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26908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93709840-19D1-16F9-0D71-3BEC62943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253" y="1366897"/>
            <a:ext cx="7707493" cy="206210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So, if we used to have in a certain area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100 insects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in earlier years,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then today there are 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only 20 in the same area</a:t>
            </a:r>
            <a:endParaRPr kumimoji="0" lang="de-DE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7327757"/>
      </p:ext>
    </p:extLst>
  </p:cSld>
  <p:clrMapOvr>
    <a:masterClrMapping/>
  </p:clrMapOvr>
  <p:transition>
    <p:wipe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1CE8BD-0E36-C436-7A7E-04EF13044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5C62613-E81D-64FF-B935-5D7D248B4C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864" y="77660"/>
            <a:ext cx="7101846" cy="141125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1E00999-C344-F818-3C49-0E91EDB32F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864" y="1488912"/>
            <a:ext cx="7101846" cy="3440173"/>
          </a:xfrm>
          <a:prstGeom prst="rect">
            <a:avLst/>
          </a:prstGeom>
        </p:spPr>
      </p:pic>
      <p:sp>
        <p:nvSpPr>
          <p:cNvPr id="12" name="Textfeld 4">
            <a:extLst>
              <a:ext uri="{FF2B5EF4-FFF2-40B4-BE49-F238E27FC236}">
                <a16:creationId xmlns:a16="http://schemas.microsoft.com/office/drawing/2014/main" id="{D199711E-FF95-4E40-92C4-AF52C3037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601" y="5940616"/>
            <a:ext cx="7818798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https://www.eea.europa.eu/en/analysis/indicators/grassland-butterfly-index-in-europe-1 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9C86422-2BE2-B6AD-32F5-805E4819E549}"/>
              </a:ext>
            </a:extLst>
          </p:cNvPr>
          <p:cNvSpPr txBox="1"/>
          <p:nvPr/>
        </p:nvSpPr>
        <p:spPr bwMode="auto">
          <a:xfrm>
            <a:off x="859864" y="3350288"/>
            <a:ext cx="1269232" cy="5847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1991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9D6E877-2EC2-B1F0-DE82-32BECD618A5A}"/>
              </a:ext>
            </a:extLst>
          </p:cNvPr>
          <p:cNvSpPr txBox="1"/>
          <p:nvPr/>
        </p:nvSpPr>
        <p:spPr bwMode="auto">
          <a:xfrm>
            <a:off x="5534911" y="4202351"/>
            <a:ext cx="1269232" cy="5847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2020</a:t>
            </a:r>
          </a:p>
        </p:txBody>
      </p:sp>
      <p:sp>
        <p:nvSpPr>
          <p:cNvPr id="7" name="Textfeld 4">
            <a:extLst>
              <a:ext uri="{FF2B5EF4-FFF2-40B4-BE49-F238E27FC236}">
                <a16:creationId xmlns:a16="http://schemas.microsoft.com/office/drawing/2014/main" id="{4059CFDB-6F9F-B602-25AB-69E169CBA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604" y="5017749"/>
            <a:ext cx="7818798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Drastic decline in butterflies, especially in the last 10 years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5668039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E383C-BCAD-40EC-B53C-07E5853B8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4F4ADE35-E4AA-B7FE-B85A-18C196BE0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51" y="657470"/>
            <a:ext cx="8063093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What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8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has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8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happened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??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 err="1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particularly</a:t>
            </a: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800" b="1" dirty="0" err="1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during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800" b="1" dirty="0" err="1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the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 last 60 </a:t>
            </a:r>
            <a:r>
              <a:rPr lang="de-DE" sz="2800" b="1" dirty="0" err="1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years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??</a:t>
            </a:r>
            <a:endParaRPr kumimoji="0" lang="de-DE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DDF20D63-C0B0-E4A8-8CB5-AB81DC209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50" y="3202336"/>
            <a:ext cx="8063093" cy="224676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I am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focussing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here on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one of the causes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We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now have a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landscape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 in Central Europe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that we never had before</a:t>
            </a:r>
            <a:endParaRPr lang="de-DE" sz="2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5A16AB1B-7638-8E77-0496-BBEB33F98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51" y="2319074"/>
            <a:ext cx="8063093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There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8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are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8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several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8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causes</a:t>
            </a:r>
            <a:endParaRPr kumimoji="0" lang="de-DE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4920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CD1E6-DDEA-07F9-399E-12DA4B3B5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4E3BB0C6-F053-CAAC-CCFD-41306C6DE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854" y="1492600"/>
            <a:ext cx="8063093" cy="181588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What did the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landscape in Central Europe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look like in the past?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And what does it look like today?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D4814313-33BE-B52A-A0CA-ADAD1D7CE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854" y="3717081"/>
            <a:ext cx="8063093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Let's go back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2 million years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into the European past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3124631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F149AFC-1CCB-E829-A7CF-D6F0DF8BE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08" y="0"/>
            <a:ext cx="9151930" cy="59817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2B4671C-F6A1-F3F4-A9E5-17F5F7252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" y="6073223"/>
            <a:ext cx="8915400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https://www.spiegel.de/wissenschaft/auferstehung-in-der-arktis-a-c8b887fb-0002-0001-0000-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000131355130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feld 4">
            <a:extLst>
              <a:ext uri="{FF2B5EF4-FFF2-40B4-BE49-F238E27FC236}">
                <a16:creationId xmlns:a16="http://schemas.microsoft.com/office/drawing/2014/main" id="{0960CC8C-46F0-2224-3695-270184D04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78" y="50334"/>
            <a:ext cx="5104838" cy="156966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Large areas in Central Europe were for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more than 2 million years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during the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glacial periods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covered by the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mammoth steppe</a:t>
            </a: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39" y="742633"/>
            <a:ext cx="7315119" cy="156966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Many people believe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that the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mammoth steppe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of the glacial periods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was not habitable for many species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because of the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permafrost soil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770AFDF-ECD1-72B2-F2F2-6BB8C3EDC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40" y="2877898"/>
            <a:ext cx="7315119" cy="258532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But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exactly the opposite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was the case: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mammoth steppe was a very species-rich </a:t>
            </a:r>
            <a:r>
              <a:rPr lang="en-US" sz="2400" b="1" kern="0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h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abitate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also e.g. for the cold-blooded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butterfly species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lvl="0">
              <a:defRPr/>
            </a:pPr>
            <a:r>
              <a:rPr lang="en-US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[which I would like to </a:t>
            </a:r>
            <a:r>
              <a:rPr lang="en-US" b="1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focus on in this presentation</a:t>
            </a:r>
            <a:r>
              <a:rPr lang="en-US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]</a:t>
            </a:r>
            <a:endParaRPr kumimoji="0" lang="de-DE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217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ABF3050-9458-2046-5866-CFB163F01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8447" y="-41148"/>
            <a:ext cx="5074605" cy="6858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81A33F8-84AB-427D-0568-C9B3197D8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48" y="172703"/>
            <a:ext cx="3515401" cy="175432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Design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Alena Sucháčková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Senckenberg Deutsches Entomologisches Institut Müncheberg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1153A5E-5160-B990-0760-79EF13C28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839" y="6509075"/>
            <a:ext cx="5167820" cy="30777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Meeting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of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Brandenburgische Akademie „Schloss Criewen“ 2024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1E50A2F-F522-06EF-D30A-4A656FC3F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48" y="1867951"/>
            <a:ext cx="3515402" cy="2308324"/>
          </a:xfrm>
          <a:prstGeom prst="rect">
            <a:avLst/>
          </a:prstGeom>
          <a:solidFill>
            <a:srgbClr val="DBF4C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Suchackova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et al. (2021):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Extremely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Endangered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Butterflies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Scattered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Central European Dry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Grasslands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Under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Current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Habitat Alteration. 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Insect</a:t>
            </a: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Systematics</a:t>
            </a: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Diversity</a:t>
            </a: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(5), Artikel 6. DOI: 10.1093/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/ixab017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C286EB6-CAFE-8B8B-5E87-FDD3FF241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49" y="5604934"/>
            <a:ext cx="3674452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(</a:t>
            </a: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here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with </a:t>
            </a:r>
            <a:r>
              <a:rPr kumimoji="0" lang="de-DE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Pseudophilotes</a:t>
            </a:r>
            <a:r>
              <a:rPr kumimoji="0" lang="de-DE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bavius</a:t>
            </a:r>
            <a:r>
              <a:rPr kumimoji="0" lang="de-DE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 </a:t>
            </a:r>
            <a:r>
              <a:rPr kumimoji="0" lang="de-DE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Protoerebia</a:t>
            </a:r>
            <a:r>
              <a:rPr kumimoji="0" lang="de-DE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afra</a:t>
            </a:r>
            <a:r>
              <a:rPr kumimoji="0" lang="de-DE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534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3C1FCC-3484-9923-B60D-6EE5AB615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72B2E40B-89DB-8C31-81EF-8913BA99A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45" y="1251122"/>
            <a:ext cx="7962424" cy="553203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543764F-2734-73F7-5270-68BD9A9AF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0649" y="500279"/>
            <a:ext cx="5244512" cy="98156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BD13E6F-5960-FB46-4A35-01C13F65FE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174" y="1481847"/>
            <a:ext cx="3660987" cy="721957"/>
          </a:xfrm>
          <a:prstGeom prst="rect">
            <a:avLst/>
          </a:prstGeom>
        </p:spPr>
      </p:pic>
      <p:sp>
        <p:nvSpPr>
          <p:cNvPr id="14" name="Textfeld 4">
            <a:extLst>
              <a:ext uri="{FF2B5EF4-FFF2-40B4-BE49-F238E27FC236}">
                <a16:creationId xmlns:a16="http://schemas.microsoft.com/office/drawing/2014/main" id="{EACA3143-4045-68C9-D2EC-99C14DE42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35522"/>
            <a:ext cx="8984610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is what the forests looked like during </a:t>
            </a:r>
            <a:r>
              <a:rPr kumimoji="0" lang="de-DE" sz="28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DE" sz="2800" b="1" i="0" u="none" strike="noStrike" kern="1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interglacials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752555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0FAD581-83DC-6F46-DBED-6AA1500D4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07" y="2755670"/>
            <a:ext cx="3087625" cy="402299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68675A0-A7EF-21B8-4B8C-7A333A766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907" y="133262"/>
            <a:ext cx="4206605" cy="2880610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D02E7400-CECB-FE27-87AE-BA8220E3F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724" y="2922973"/>
            <a:ext cx="4598788" cy="329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4">
            <a:extLst>
              <a:ext uri="{FF2B5EF4-FFF2-40B4-BE49-F238E27FC236}">
                <a16:creationId xmlns:a16="http://schemas.microsoft.com/office/drawing/2014/main" id="{9456F3E7-D9FC-E69E-F751-9DE552D08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746" y="256192"/>
            <a:ext cx="4792137" cy="193899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some examples of species that have been saved from extinction through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(1)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breeding,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(2)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habitat management and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(3)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reintroduction into the wild</a:t>
            </a:r>
          </a:p>
        </p:txBody>
      </p:sp>
      <p:sp>
        <p:nvSpPr>
          <p:cNvPr id="9" name="Textfeld 4">
            <a:extLst>
              <a:ext uri="{FF2B5EF4-FFF2-40B4-BE49-F238E27FC236}">
                <a16:creationId xmlns:a16="http://schemas.microsoft.com/office/drawing/2014/main" id="{568A8DCC-3F53-80DC-4808-B402C64C2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7996" y="153853"/>
            <a:ext cx="901516" cy="307777"/>
          </a:xfrm>
          <a:prstGeom prst="rect">
            <a:avLst/>
          </a:prstGeom>
          <a:solidFill>
            <a:srgbClr val="BEEB9D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Google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10" name="Textfeld 4">
            <a:extLst>
              <a:ext uri="{FF2B5EF4-FFF2-40B4-BE49-F238E27FC236}">
                <a16:creationId xmlns:a16="http://schemas.microsoft.com/office/drawing/2014/main" id="{59CD2284-FF88-D8F4-D4D4-9CF80427A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3116" y="6365592"/>
            <a:ext cx="901516" cy="307777"/>
          </a:xfrm>
          <a:prstGeom prst="rect">
            <a:avLst/>
          </a:prstGeom>
          <a:solidFill>
            <a:srgbClr val="BEEB9D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Google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11" name="Textfeld 4">
            <a:extLst>
              <a:ext uri="{FF2B5EF4-FFF2-40B4-BE49-F238E27FC236}">
                <a16:creationId xmlns:a16="http://schemas.microsoft.com/office/drawing/2014/main" id="{98EC1230-144D-5D3E-E74E-C93752E20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4665" y="2601782"/>
            <a:ext cx="924496" cy="307777"/>
          </a:xfrm>
          <a:prstGeom prst="rect">
            <a:avLst/>
          </a:prstGeom>
          <a:solidFill>
            <a:srgbClr val="BEEB9D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Bald Ibis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12" name="Textfeld 4">
            <a:extLst>
              <a:ext uri="{FF2B5EF4-FFF2-40B4-BE49-F238E27FC236}">
                <a16:creationId xmlns:a16="http://schemas.microsoft.com/office/drawing/2014/main" id="{B5132B2E-04B1-D5D1-56ED-0ACC0E10A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007" y="6395533"/>
            <a:ext cx="924496" cy="307777"/>
          </a:xfrm>
          <a:prstGeom prst="rect">
            <a:avLst/>
          </a:prstGeom>
          <a:solidFill>
            <a:srgbClr val="BEEB9D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Hamster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13" name="Textfeld 4">
            <a:extLst>
              <a:ext uri="{FF2B5EF4-FFF2-40B4-BE49-F238E27FC236}">
                <a16:creationId xmlns:a16="http://schemas.microsoft.com/office/drawing/2014/main" id="{F1EC984A-10EF-8215-F7EB-E494C1054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8151" y="5910934"/>
            <a:ext cx="1881360" cy="307777"/>
          </a:xfrm>
          <a:prstGeom prst="rect">
            <a:avLst/>
          </a:prstGeom>
          <a:solidFill>
            <a:srgbClr val="BEEB9D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Euphydryas</a:t>
            </a:r>
            <a:r>
              <a:rPr lang="en-US" sz="14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aurinia</a:t>
            </a:r>
            <a:endParaRPr lang="en-US" sz="1400" b="1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22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1B367F-FA79-8B3B-033D-4C5E0E18E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3093554-4574-9FFB-23BE-154D60604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07" y="1100392"/>
            <a:ext cx="8040331" cy="5733494"/>
          </a:xfrm>
          <a:prstGeom prst="rect">
            <a:avLst/>
          </a:prstGeom>
        </p:spPr>
      </p:pic>
      <p:sp>
        <p:nvSpPr>
          <p:cNvPr id="3" name="Textfeld 4">
            <a:extLst>
              <a:ext uri="{FF2B5EF4-FFF2-40B4-BE49-F238E27FC236}">
                <a16:creationId xmlns:a16="http://schemas.microsoft.com/office/drawing/2014/main" id="{634CC826-77FF-E4E5-BD99-CB6F1777B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907" y="134581"/>
            <a:ext cx="8610185" cy="156966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Steppes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were present not only during the </a:t>
            </a: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glacial periods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but also during </a:t>
            </a:r>
            <a:r>
              <a:rPr lang="en-US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interglacials</a:t>
            </a:r>
            <a:r>
              <a:rPr lang="en-US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periods.</a:t>
            </a:r>
            <a:r>
              <a:rPr 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steppes were kept clear by the large number of </a:t>
            </a: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megaherbivores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the forests</a:t>
            </a:r>
            <a:endParaRPr kumimoji="0" lang="de-DE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998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A2BDB9-BA7D-5820-E388-524849DCF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3">
            <a:extLst>
              <a:ext uri="{FF2B5EF4-FFF2-40B4-BE49-F238E27FC236}">
                <a16:creationId xmlns:a16="http://schemas.microsoft.com/office/drawing/2014/main" id="{0C650203-93BF-20F8-0F92-FACDB3780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708"/>
            <a:ext cx="9144000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64DD43B-885F-FA22-0014-077951DD0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5783" y="6051850"/>
            <a:ext cx="5837382" cy="30777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Knapp et al.: Der Holzweg - Wald im Widerstreit der Interessen.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oekom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2021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9175B777-105A-27E6-87B4-EF31ECA9B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963" y="304505"/>
            <a:ext cx="1200242" cy="40011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Nicht o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9C94F037-FFA0-300A-0879-3A6DF5236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962" y="356483"/>
            <a:ext cx="2526601" cy="286232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There was almost nowhere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this kind of dark forest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with a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closed canopy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In earlier millennia, the forests were always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much lighter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with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sunny spots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399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B3CF54-A7D9-3A80-5808-2FCF866D6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88"/>
            <a:ext cx="9144000" cy="6343242"/>
          </a:xfrm>
          <a:prstGeom prst="rect">
            <a:avLst/>
          </a:prstGeom>
        </p:spPr>
      </p:pic>
      <p:sp>
        <p:nvSpPr>
          <p:cNvPr id="7" name="Textfeld 4">
            <a:extLst>
              <a:ext uri="{FF2B5EF4-FFF2-40B4-BE49-F238E27FC236}">
                <a16:creationId xmlns:a16="http://schemas.microsoft.com/office/drawing/2014/main" id="{79877169-CC73-13B4-0759-964AE24D0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9564" y="6331606"/>
            <a:ext cx="4538903" cy="40011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Mediathek-Video</a:t>
            </a:r>
            <a:r>
              <a:rPr kumimoji="0" lang="de-DE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de-DE" sz="20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published</a:t>
            </a:r>
            <a:r>
              <a:rPr kumimoji="0" lang="de-DE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27.02.2016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ECB2187F-B40C-D09A-66FC-A382AF32B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3464" y="5069722"/>
            <a:ext cx="7045003" cy="1261884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the end of the last glacial period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(approx. 35,000 years ago)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humans wiped out most of the large herbivores</a:t>
            </a: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346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D72F12-9671-9D4D-04D0-085367961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DAF9731-D424-CDB7-6E0E-933B097D7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92" y="714838"/>
            <a:ext cx="8580648" cy="5828575"/>
          </a:xfrm>
          <a:prstGeom prst="rect">
            <a:avLst/>
          </a:prstGeom>
        </p:spPr>
      </p:pic>
      <p:sp>
        <p:nvSpPr>
          <p:cNvPr id="7" name="Textfeld 4">
            <a:extLst>
              <a:ext uri="{FF2B5EF4-FFF2-40B4-BE49-F238E27FC236}">
                <a16:creationId xmlns:a16="http://schemas.microsoft.com/office/drawing/2014/main" id="{3EC77EDB-46B3-4888-8A92-16657D545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590" y="253173"/>
            <a:ext cx="4622333" cy="46166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still native </a:t>
            </a: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last interglacial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de-DE" sz="2400" b="0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206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94B784B-062F-CD88-8A4C-ADA9577C8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554" y="649789"/>
            <a:ext cx="7062891" cy="4836843"/>
          </a:xfrm>
          <a:prstGeom prst="rect">
            <a:avLst/>
          </a:prstGeom>
        </p:spPr>
      </p:pic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580" y="5511799"/>
            <a:ext cx="7227318" cy="120032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Davoli et al.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(2023). Megafauna diversity and functional declines in Europe from the Last Interglacial to the present. Global Ecology and Biogeography, 32(12), 1845–1861.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https://doi.org/10.1111/geb.13778</a:t>
            </a: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feld 4">
            <a:extLst>
              <a:ext uri="{FF2B5EF4-FFF2-40B4-BE49-F238E27FC236}">
                <a16:creationId xmlns:a16="http://schemas.microsoft.com/office/drawing/2014/main" id="{D7EC55D6-0887-F32B-302D-9374013F1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69" y="171039"/>
            <a:ext cx="8952230" cy="46166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Today in the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Holocene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only these few large mammals are still native :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549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005C88-E97A-39CD-D95D-92E3E03C1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F5D4E2F4-0C9E-0ACD-88C5-B643C2B43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336" y="508145"/>
            <a:ext cx="8623882" cy="206210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megaherbivores were gone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in the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Holocene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, but </a:t>
            </a:r>
            <a:r>
              <a:rPr lang="en-US" sz="3200" b="1" kern="0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humans</a:t>
            </a: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(now sedentary) took over the </a:t>
            </a:r>
          </a:p>
          <a:p>
            <a:pPr lvl="0">
              <a:defRPr/>
            </a:pPr>
            <a:r>
              <a:rPr lang="en-US" sz="3200" b="1" kern="0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role of the large mammals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and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defied reforestation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,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13172DBF-CE84-0A0C-AB99-B07A365AB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870" y="3101321"/>
            <a:ext cx="8160259" cy="206210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 (instead of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 large mammals)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now kept the landscape open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prevented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becoming overgrown 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kumimoji="0" 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dark forests</a:t>
            </a:r>
            <a:endParaRPr kumimoji="0" lang="de-DE" sz="32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48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2C4107-4322-BBA8-A4E1-6D162B463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B55DB8A-3839-FA1D-7931-6230B2FE5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46" y="220380"/>
            <a:ext cx="4553013" cy="6417240"/>
          </a:xfrm>
          <a:prstGeom prst="rect">
            <a:avLst/>
          </a:prstGeom>
        </p:spPr>
      </p:pic>
      <p:sp>
        <p:nvSpPr>
          <p:cNvPr id="2" name="Textfeld 4">
            <a:extLst>
              <a:ext uri="{FF2B5EF4-FFF2-40B4-BE49-F238E27FC236}">
                <a16:creationId xmlns:a16="http://schemas.microsoft.com/office/drawing/2014/main" id="{48F46D8A-FAF8-F018-A018-9C59B12A9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6066" y="1289454"/>
            <a:ext cx="3758396" cy="206210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Pollen analyses </a:t>
            </a:r>
          </a:p>
          <a:p>
            <a:pPr lvl="0">
              <a:defRPr/>
            </a:pPr>
            <a:r>
              <a:rPr lang="en-US" sz="3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show that we had many </a:t>
            </a:r>
            <a:r>
              <a:rPr lang="en-US" sz="32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 countries </a:t>
            </a:r>
            <a:r>
              <a:rPr lang="en-US" sz="3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32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Neolithic Age</a:t>
            </a:r>
            <a:endParaRPr kumimoji="0" lang="de-DE" sz="3200" b="1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36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8"/>
          <p:cNvSpPr txBox="1">
            <a:spLocks noChangeArrowheads="1"/>
          </p:cNvSpPr>
          <p:nvPr/>
        </p:nvSpPr>
        <p:spPr bwMode="auto">
          <a:xfrm>
            <a:off x="8101013" y="6392865"/>
            <a:ext cx="863600" cy="276225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Google</a:t>
            </a:r>
          </a:p>
        </p:txBody>
      </p:sp>
    </p:spTree>
    <p:extLst>
      <p:ext uri="{BB962C8B-B14F-4D97-AF65-F5344CB8AC3E}">
        <p14:creationId xmlns:p14="http://schemas.microsoft.com/office/powerpoint/2010/main" val="29880429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9" descr="https://sabim.files.wordpress.com/2009/05/17-brandrodung-aller-orten.jpg">
            <a:extLst>
              <a:ext uri="{FF2B5EF4-FFF2-40B4-BE49-F238E27FC236}">
                <a16:creationId xmlns:a16="http://schemas.microsoft.com/office/drawing/2014/main" id="{70D4F663-4831-ED57-0164-EB3AFC7D61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603" name="AutoShape 11" descr="https://sabim.files.wordpress.com/2009/05/17-brandrodung-aller-orten.jpg">
            <a:extLst>
              <a:ext uri="{FF2B5EF4-FFF2-40B4-BE49-F238E27FC236}">
                <a16:creationId xmlns:a16="http://schemas.microsoft.com/office/drawing/2014/main" id="{CCBF4E5D-1644-4941-23B8-5F7D857BAF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604" name="AutoShape 13" descr="https://sabim.files.wordpress.com/2009/05/17-brandrodung-aller-orten.jpg">
            <a:extLst>
              <a:ext uri="{FF2B5EF4-FFF2-40B4-BE49-F238E27FC236}">
                <a16:creationId xmlns:a16="http://schemas.microsoft.com/office/drawing/2014/main" id="{4C9C6132-012E-31B3-696A-AB764DEC30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605" name="AutoShape 15" descr="https://sabim.files.wordpress.com/2009/05/17-brandrodung-aller-orten.jpg">
            <a:extLst>
              <a:ext uri="{FF2B5EF4-FFF2-40B4-BE49-F238E27FC236}">
                <a16:creationId xmlns:a16="http://schemas.microsoft.com/office/drawing/2014/main" id="{409FC289-53B0-0FAC-0A51-AA776BC3FE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606" name="AutoShape 17" descr="https://sabim.files.wordpress.com/2009/05/17-brandrodung-aller-orten.jpg">
            <a:extLst>
              <a:ext uri="{FF2B5EF4-FFF2-40B4-BE49-F238E27FC236}">
                <a16:creationId xmlns:a16="http://schemas.microsoft.com/office/drawing/2014/main" id="{AA4F9D12-6852-0908-E1D1-C00ABBCB0D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607" name="AutoShape 19" descr="https://sabim.files.wordpress.com/2009/05/17-brandrodung-aller-orten.jpg">
            <a:extLst>
              <a:ext uri="{FF2B5EF4-FFF2-40B4-BE49-F238E27FC236}">
                <a16:creationId xmlns:a16="http://schemas.microsoft.com/office/drawing/2014/main" id="{6578A3DF-7634-85ED-CF53-3642C3171A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D1206746-2921-AF43-BC55-66FC4BE32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7" y="2"/>
            <a:ext cx="7129462" cy="529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0" name="Picture 21">
            <a:extLst>
              <a:ext uri="{FF2B5EF4-FFF2-40B4-BE49-F238E27FC236}">
                <a16:creationId xmlns:a16="http://schemas.microsoft.com/office/drawing/2014/main" id="{DCA0A8C1-B642-55CE-6C32-C9EA1B7D7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137" y="2465678"/>
            <a:ext cx="4176638" cy="4255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8">
            <a:extLst>
              <a:ext uri="{FF2B5EF4-FFF2-40B4-BE49-F238E27FC236}">
                <a16:creationId xmlns:a16="http://schemas.microsoft.com/office/drawing/2014/main" id="{D372ECAE-5DD7-8D28-B7C2-BBAAD3E65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1013" y="6465145"/>
            <a:ext cx="863600" cy="27622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Google</a:t>
            </a:r>
          </a:p>
        </p:txBody>
      </p:sp>
    </p:spTree>
    <p:extLst>
      <p:ext uri="{BB962C8B-B14F-4D97-AF65-F5344CB8AC3E}">
        <p14:creationId xmlns:p14="http://schemas.microsoft.com/office/powerpoint/2010/main" val="117428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E90FF-926C-2EF2-11AD-D17B1B20E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A26402BB-94D3-9C42-CBF7-3379E1989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5796" y="381348"/>
            <a:ext cx="6321741" cy="267765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For thousands of years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(until a hundred years ago)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the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central European landscape was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always an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open land</a:t>
            </a:r>
            <a:endParaRPr lang="de-DE" sz="2800" b="1" dirty="0">
              <a:solidFill>
                <a:srgbClr val="0000FF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7158DF4B-2A5E-838C-76A5-DA30AEBA0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53" y="3300716"/>
            <a:ext cx="8063093" cy="267765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- not so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densely overgrown with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grass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- not so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overgrown with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shrubs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-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the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forests were open forests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with sunlight on the ground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8848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47E97-FCBD-10CA-0548-B2C40BC5F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>
            <a:extLst>
              <a:ext uri="{FF2B5EF4-FFF2-40B4-BE49-F238E27FC236}">
                <a16:creationId xmlns:a16="http://schemas.microsoft.com/office/drawing/2014/main" id="{421E8DA2-AA2F-B2DC-F278-B1C0E285A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53" y="767849"/>
            <a:ext cx="8063093" cy="181588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 am not a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Zoo-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scientist.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my presentation concerns on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saving endangered species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in Central Europe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39E3F2D4-608B-0BC1-DC0E-735069019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52" y="3139666"/>
            <a:ext cx="8063093" cy="181588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Why have so many species become rare or even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threatened with extinction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in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Central Europe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today?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What can be done?</a:t>
            </a:r>
            <a:endParaRPr kumimoji="0" lang="de-DE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5617480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6" descr="Frauen kratzen Nadel- und Unkrautstreue mit zusamm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108" y="535850"/>
            <a:ext cx="8354646" cy="6177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6123963" y="5922040"/>
            <a:ext cx="2558929" cy="40011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Litter </a:t>
            </a:r>
            <a:r>
              <a:rPr kumimoji="0" lang="de-DE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for</a:t>
            </a:r>
            <a:r>
              <a:rPr kumimoji="0" lang="de-DE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</a:t>
            </a:r>
            <a:r>
              <a:rPr kumimoji="0" lang="de-DE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cowshed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461109" y="335795"/>
            <a:ext cx="2902876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historical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utilisation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 forests were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‘cleared’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B21B208-FAD2-E6AE-09FD-C845223BF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86" y="6325560"/>
            <a:ext cx="859611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95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023C5AE-1A85-1613-7DF7-FBDE4526E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618" y="705812"/>
            <a:ext cx="8424763" cy="571862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021EFB6-2B1A-6C24-E26B-91098D9AC61A}"/>
              </a:ext>
            </a:extLst>
          </p:cNvPr>
          <p:cNvSpPr txBox="1"/>
          <p:nvPr/>
        </p:nvSpPr>
        <p:spPr bwMode="auto">
          <a:xfrm>
            <a:off x="382025" y="5302305"/>
            <a:ext cx="4103044" cy="646331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Kaiti" panose="020B0503020204020204" pitchFamily="2" charset="-122"/>
                <a:ea typeface="STKaiti" panose="020B0503020204020204" pitchFamily="2" charset="-122"/>
                <a:cs typeface="+mn-cs"/>
              </a:rPr>
              <a:t>Zwillbrocker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Kaiti" panose="020B0503020204020204" pitchFamily="2" charset="-122"/>
                <a:ea typeface="STKaiti" panose="020B0503020204020204" pitchFamily="2" charset="-122"/>
                <a:cs typeface="+mn-cs"/>
              </a:rPr>
              <a:t> Venn bei Vreden, Mai 1936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Kaiti" panose="020B0503020204020204" pitchFamily="2" charset="-122"/>
                <a:ea typeface="STKaiti" panose="020B0503020204020204" pitchFamily="2" charset="-122"/>
                <a:cs typeface="+mn-cs"/>
              </a:rPr>
              <a:t>(LWL-Museum für Naturkunde Münster)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TKaiti" panose="020B0503020204020204" pitchFamily="2" charset="-122"/>
              <a:ea typeface="STKaiti" panose="020B0503020204020204" pitchFamily="2" charset="-122"/>
              <a:cs typeface="Times New Roman" pitchFamily="18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3328A51B-B314-8E41-3741-8D37C08F7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618" y="290313"/>
            <a:ext cx="8424762" cy="83099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topsoil removal (</a:t>
            </a: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Plaggenwirtschaft</a:t>
            </a: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removal of the </a:t>
            </a: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humus layer </a:t>
            </a:r>
            <a:r>
              <a:rPr kumimoji="0" lang="en-US" sz="240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bedding for the </a:t>
            </a: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cattle sheds</a:t>
            </a:r>
            <a:endParaRPr kumimoji="0" lang="de-DE" sz="24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98404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8960-B9C7-CBBA-E140-A6B8A52F4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B9993DB9-3C31-AA1F-CC90-86651B80B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3771" y="1660125"/>
            <a:ext cx="5776457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What did the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landscape in Germany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rgbClr val="C00000"/>
              </a:solidFill>
              <a:latin typeface="Times New Roman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look like in the last centuries?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54699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:\WINTEXT_aktuell\VORTRÄGE\Jelinek_März06\4_Tauch_Altenahr_1842.jpg">
            <a:extLst>
              <a:ext uri="{FF2B5EF4-FFF2-40B4-BE49-F238E27FC236}">
                <a16:creationId xmlns:a16="http://schemas.microsoft.com/office/drawing/2014/main" id="{D7526CD9-C14A-9583-A67D-C1C29AC3E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0" cy="8143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8" name="Textfeld 3">
            <a:extLst>
              <a:ext uri="{FF2B5EF4-FFF2-40B4-BE49-F238E27FC236}">
                <a16:creationId xmlns:a16="http://schemas.microsoft.com/office/drawing/2014/main" id="{C5912906-7866-34FA-F500-4D41643EF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9461" y="5904608"/>
            <a:ext cx="4392613" cy="1200150"/>
          </a:xfrm>
          <a:prstGeom prst="rect">
            <a:avLst/>
          </a:prstGeom>
          <a:solidFill>
            <a:srgbClr val="DBF4C8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Tauch M (1974):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'Rheinische Landschaften - Gemälde und Aquarelle aus dem 19. und 20. Jahrhundert.' (Gesellschaft für Buchdruckerei A.G.: Neuss)</a:t>
            </a: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74C318B7-9184-9F1B-F92E-BB7D2AFFB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19" y="153354"/>
            <a:ext cx="5367849" cy="523220"/>
          </a:xfrm>
          <a:prstGeom prst="rect">
            <a:avLst/>
          </a:prstGeom>
          <a:solidFill>
            <a:srgbClr val="FFFFFF">
              <a:lumMod val="95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Ahrtal </a:t>
            </a:r>
            <a:r>
              <a:rPr kumimoji="0" lang="de-DE" alt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near</a:t>
            </a: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Altenahr 1842 </a:t>
            </a:r>
            <a:endParaRPr kumimoji="0" lang="de-DE" altLang="de-DE" sz="28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C80D1C0-1A06-6995-DB92-AF385CEE875E}"/>
              </a:ext>
            </a:extLst>
          </p:cNvPr>
          <p:cNvSpPr/>
          <p:nvPr/>
        </p:nvSpPr>
        <p:spPr>
          <a:xfrm>
            <a:off x="4701540" y="202805"/>
            <a:ext cx="769965" cy="45164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6127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:\WINTEXT_aktuell\VORTRÄGE_ab2006\Naturschutz\WET07_Bükk\Thüringen_19tesJh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654" y="608819"/>
            <a:ext cx="8275839" cy="6052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feld 4">
            <a:extLst>
              <a:ext uri="{FF2B5EF4-FFF2-40B4-BE49-F238E27FC236}">
                <a16:creationId xmlns:a16="http://schemas.microsoft.com/office/drawing/2014/main" id="{9CC6C22F-5429-6E5A-F5DD-D8E823D79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415" y="131659"/>
            <a:ext cx="8266141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1870: Landscape in Thüringen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Foto privat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9154B54-5983-C04C-F214-76860D40E1F9}"/>
              </a:ext>
            </a:extLst>
          </p:cNvPr>
          <p:cNvSpPr/>
          <p:nvPr/>
        </p:nvSpPr>
        <p:spPr>
          <a:xfrm>
            <a:off x="380655" y="196737"/>
            <a:ext cx="899505" cy="4516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92775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DF051-7C1A-A622-540E-06985F029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71F9B7D9-CBE9-4EF0-304D-974C708F6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731" y="3429000"/>
            <a:ext cx="8063093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One thing is certain today: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We lost 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open landscape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09FBE7F5-9C70-6537-2AF3-025016673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731" y="1240211"/>
            <a:ext cx="8063093" cy="181588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These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are the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landscapes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to which most animals in Central Europe are adapted.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Not the dense forests 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7070407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2FEFD-B5BF-7EF8-2FB0-2DB61F99E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36247B8B-9707-F845-A2D7-B22C5320B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53" y="481532"/>
            <a:ext cx="8063093" cy="390876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One of the main reasons for today's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species decline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in Central Europe is: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1.)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eutrophication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(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nitrogen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fertilisation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from the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atmosphere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) and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2.) 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l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ack of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utilisation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of all areas outside agricultural land</a:t>
            </a: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9CE4486-BDB6-D624-5EAB-B00657BBC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1737" y="4914589"/>
            <a:ext cx="6640524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that's why everything is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overgrown today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4640078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23890-5536-A3B5-8762-47C4A3332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33473C0-26FF-5A28-AD44-E53A6BCAE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341" y="1318507"/>
            <a:ext cx="5342009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we have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too much afforestation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7A93AF3-54DA-8299-BED4-86AF8F908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810" y="2644703"/>
            <a:ext cx="7626351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3/5 of the 436 European butterfly species </a:t>
            </a:r>
          </a:p>
          <a:p>
            <a:pPr lvl="0">
              <a:defRPr/>
            </a:pPr>
            <a:r>
              <a:rPr lang="en-US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dry grassland as the most important habitat</a:t>
            </a:r>
            <a:endParaRPr kumimoji="0" lang="de-DE" sz="2800" b="1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9082599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Grafik 4" descr="karge Fläche.jpg">
            <a:extLst>
              <a:ext uri="{FF2B5EF4-FFF2-40B4-BE49-F238E27FC236}">
                <a16:creationId xmlns:a16="http://schemas.microsoft.com/office/drawing/2014/main" id="{2552EF66-D526-2258-47CF-432D94C05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26988"/>
            <a:ext cx="913765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231" y="210994"/>
            <a:ext cx="2910475" cy="40011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Meadow in </a:t>
            </a:r>
            <a:r>
              <a:rPr kumimoji="0" lang="de-DE" sz="2000" b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earlier</a:t>
            </a:r>
            <a:r>
              <a:rPr kumimoji="0" lang="de-DE" sz="2000" b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de-DE" sz="2000" b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times</a:t>
            </a:r>
            <a:endParaRPr kumimoji="0" lang="de-DE" sz="2000" b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4011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Grafik 2" descr="26A_10314_zugewachsener Boden4.JPG">
            <a:extLst>
              <a:ext uri="{FF2B5EF4-FFF2-40B4-BE49-F238E27FC236}">
                <a16:creationId xmlns:a16="http://schemas.microsoft.com/office/drawing/2014/main" id="{2C1516A8-E007-F432-CC96-5B26FE435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E816B06-723B-7562-63A9-A7EA88DD0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4720" y="6463026"/>
            <a:ext cx="1254887" cy="307777"/>
          </a:xfrm>
          <a:prstGeom prst="rect">
            <a:avLst/>
          </a:prstGeom>
          <a:solidFill>
            <a:srgbClr val="FFFFFF">
              <a:lumMod val="65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Kunz 10314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5C9E57A6-C7D7-1345-63B0-38C2A1483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231" y="210994"/>
            <a:ext cx="1819907" cy="400110"/>
          </a:xfrm>
          <a:prstGeom prst="rect">
            <a:avLst/>
          </a:prstGeom>
          <a:solidFill>
            <a:srgbClr val="DBF4C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Meadow </a:t>
            </a:r>
            <a:r>
              <a:rPr kumimoji="0" lang="de-DE" sz="2000" b="1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today</a:t>
            </a:r>
            <a:endParaRPr kumimoji="0" lang="de-DE" sz="2000" b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190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BAC83-E051-E51C-ADB2-3D88D1ED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DED684E9-FCE5-187C-615A-3A007CBC0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845" y="1948392"/>
            <a:ext cx="6178722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 number of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human beings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on Earth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exceeded the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8 billion mark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in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2022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0024844"/>
      </p:ext>
    </p:extLst>
  </p:cSld>
  <p:clrMapOvr>
    <a:masterClrMapping/>
  </p:clrMapOvr>
  <p:transition>
    <p:wipe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DC67B9BF-4B92-A658-C21C-6524F29DF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3863" y="6381750"/>
            <a:ext cx="560387" cy="230188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10191</a:t>
            </a:r>
          </a:p>
        </p:txBody>
      </p:sp>
      <p:pic>
        <p:nvPicPr>
          <p:cNvPr id="126979" name="Grafik 5" descr="10191_karger Wegrand.jpg">
            <a:extLst>
              <a:ext uri="{FF2B5EF4-FFF2-40B4-BE49-F238E27FC236}">
                <a16:creationId xmlns:a16="http://schemas.microsoft.com/office/drawing/2014/main" id="{78C7617D-CC1D-7C70-93C0-E722B9CAF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E22AB25-5C45-F349-5D4E-802E7121D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3888" y="6308725"/>
            <a:ext cx="576262" cy="277813"/>
          </a:xfrm>
          <a:prstGeom prst="rect">
            <a:avLst/>
          </a:prstGeom>
          <a:solidFill>
            <a:srgbClr val="FFFFFF">
              <a:lumMod val="85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10191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567CC27-7F60-95AE-34B8-261B57D9D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4963" y="6545263"/>
            <a:ext cx="6842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21147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13C964C4-40D9-BBE2-F0BF-0D3F362DD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231" y="210994"/>
            <a:ext cx="2910475" cy="40011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Wayside</a:t>
            </a:r>
            <a:r>
              <a:rPr kumimoji="0" lang="de-DE" sz="2000" b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in </a:t>
            </a:r>
            <a:r>
              <a:rPr kumimoji="0" lang="de-DE" sz="2000" b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earlier</a:t>
            </a:r>
            <a:r>
              <a:rPr kumimoji="0" lang="de-DE" sz="2000" b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de-DE" sz="2000" b="1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times</a:t>
            </a:r>
            <a:endParaRPr kumimoji="0" lang="de-DE" sz="2000" b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5" descr="10305_KöHö2012.JPG">
            <a:extLst>
              <a:ext uri="{FF2B5EF4-FFF2-40B4-BE49-F238E27FC236}">
                <a16:creationId xmlns:a16="http://schemas.microsoft.com/office/drawing/2014/main" id="{9AF1237E-F188-7FF0-2560-E646E8C21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74" y="-23721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42A684E-A19C-8D1F-5E28-D18945A37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0673" y="6093296"/>
            <a:ext cx="1254887" cy="307777"/>
          </a:xfrm>
          <a:prstGeom prst="rect">
            <a:avLst/>
          </a:prstGeom>
          <a:solidFill>
            <a:srgbClr val="FFFFFF">
              <a:lumMod val="65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Kunz 10305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6F917A46-EC10-16AE-CB9D-20ADC2D93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231" y="210994"/>
            <a:ext cx="1803129" cy="40011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Wayside</a:t>
            </a:r>
            <a:r>
              <a:rPr kumimoji="0" lang="de-DE" sz="20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de-DE" sz="2000" b="1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today</a:t>
            </a:r>
            <a:endParaRPr kumimoji="0" lang="de-DE" sz="2000" b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3810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A9142879-EECA-E013-1D47-6B8E604E6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3459"/>
            <a:ext cx="9144000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42A684E-A19C-8D1F-5E28-D18945A37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9733" y="6529043"/>
            <a:ext cx="1254887" cy="307777"/>
          </a:xfrm>
          <a:prstGeom prst="rect">
            <a:avLst/>
          </a:prstGeom>
          <a:solidFill>
            <a:srgbClr val="FFFFFF">
              <a:lumMod val="65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Kunz 23156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AAD3BC81-6F8D-0699-0559-7B1133C1E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231" y="210994"/>
            <a:ext cx="1803129" cy="40011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Wayside</a:t>
            </a:r>
            <a:r>
              <a:rPr kumimoji="0" lang="de-DE" sz="20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de-DE" sz="2000" b="1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today</a:t>
            </a:r>
            <a:endParaRPr kumimoji="0" lang="de-DE" sz="2000" b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4176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>
            <a:extLst>
              <a:ext uri="{FF2B5EF4-FFF2-40B4-BE49-F238E27FC236}">
                <a16:creationId xmlns:a16="http://schemas.microsoft.com/office/drawing/2014/main" id="{1B1E48D0-C219-0D3E-D692-F229159FF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115888"/>
            <a:ext cx="8993187" cy="647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9F4D64C-EC48-C59B-A72E-F97104D72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6164263"/>
            <a:ext cx="1511300" cy="277812"/>
          </a:xfrm>
          <a:prstGeom prst="rect">
            <a:avLst/>
          </a:prstGeom>
          <a:solidFill>
            <a:srgbClr val="FFFFFF">
              <a:lumMod val="85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Foto: Reichhoff 6728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10D390E7-FEB8-3A05-4F21-CFC65A650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231" y="210994"/>
            <a:ext cx="2616861" cy="40011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Forest in </a:t>
            </a:r>
            <a:r>
              <a:rPr kumimoji="0" lang="de-DE" sz="2000" b="1" u="none" strike="noStrike" kern="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earlier</a:t>
            </a:r>
            <a:r>
              <a:rPr kumimoji="0" lang="de-DE" sz="2000" b="1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de-DE" sz="2000" b="1" u="none" strike="noStrike" kern="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times</a:t>
            </a:r>
            <a:endParaRPr kumimoji="0" lang="de-DE" sz="2000" b="1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BA0E0C09-0467-34B5-E38E-47EC45FE9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708"/>
            <a:ext cx="9144000" cy="6742112"/>
          </a:xfrm>
          <a:prstGeom prst="rect">
            <a:avLst/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B5DAD87-AE23-767B-C133-E2AB063D8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5783" y="6051850"/>
            <a:ext cx="5837382" cy="307777"/>
          </a:xfrm>
          <a:prstGeom prst="rect">
            <a:avLst/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Knapp et al.: Der Holzweg - Wald im Widerstreit der Interessen.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oekom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2021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E3529573-58C5-B82C-686E-FD213B777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231" y="210994"/>
            <a:ext cx="1568237" cy="40011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Forest </a:t>
            </a:r>
            <a:r>
              <a:rPr kumimoji="0" lang="de-DE" sz="2000" b="1" u="none" strike="noStrike" kern="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today</a:t>
            </a:r>
            <a:endParaRPr kumimoji="0" lang="de-DE" sz="2000" b="1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7">
            <a:extLst>
              <a:ext uri="{FF2B5EF4-FFF2-40B4-BE49-F238E27FC236}">
                <a16:creationId xmlns:a16="http://schemas.microsoft.com/office/drawing/2014/main" id="{958609C1-FFD3-258F-F8D9-C59876CFA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0"/>
            <a:ext cx="8316913" cy="680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4">
            <a:extLst>
              <a:ext uri="{FF2B5EF4-FFF2-40B4-BE49-F238E27FC236}">
                <a16:creationId xmlns:a16="http://schemas.microsoft.com/office/drawing/2014/main" id="{DD9375E1-9D37-DE32-8E10-FA7437FEB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53" y="5566711"/>
            <a:ext cx="8063093" cy="83099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Many 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butterfly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species need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sparsely vegetated soils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to lay their eggs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92B31-A393-8A04-6E40-B2F43554E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EB68FF25-4268-2D23-A111-37C3A649C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53" y="1131541"/>
            <a:ext cx="8063093" cy="267765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Many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butterfly species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are close to extinction in Germany,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because they no longer have any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open ground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(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no sparse vegetation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)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209278"/>
      </p:ext>
    </p:extLst>
  </p:cSld>
  <p:clrMapOvr>
    <a:masterClrMapping/>
  </p:clrMapOvr>
  <p:transition>
    <p:wipe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686D7E2-567B-5D16-782F-DCD0D1F60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725239"/>
            <a:ext cx="4303770" cy="512353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BC76204-0EED-7BE1-7391-B0F2467F0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1457" y="5540997"/>
            <a:ext cx="1109255" cy="307777"/>
          </a:xfrm>
          <a:prstGeom prst="rect">
            <a:avLst/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15829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FD0586A-A5E2-83D8-455B-599A17285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5648" y="189873"/>
            <a:ext cx="4477292" cy="603210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0C737DB-827B-968E-1505-0212AB54A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3685" y="5914203"/>
            <a:ext cx="1109255" cy="307777"/>
          </a:xfrm>
          <a:prstGeom prst="rect">
            <a:avLst/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15822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76AC02C2-2A04-22BF-B0C0-69F63BE0B0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38" y="114021"/>
            <a:ext cx="4477291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Example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Blue </a:t>
            </a:r>
            <a:r>
              <a:rPr kumimoji="0" lang="de-DE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butterfly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Polyommatus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damon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6120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3" descr="13905_Satyrium ilicis2.jpg">
            <a:extLst>
              <a:ext uri="{FF2B5EF4-FFF2-40B4-BE49-F238E27FC236}">
                <a16:creationId xmlns:a16="http://schemas.microsoft.com/office/drawing/2014/main" id="{2BBA76F5-DC9C-C70F-914C-C8C9E9A729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258" y="1780796"/>
            <a:ext cx="5001715" cy="3759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4">
            <a:extLst>
              <a:ext uri="{FF2B5EF4-FFF2-40B4-BE49-F238E27FC236}">
                <a16:creationId xmlns:a16="http://schemas.microsoft.com/office/drawing/2014/main" id="{CE69DC55-6915-5078-B592-F03A3EF37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7258" y="444852"/>
            <a:ext cx="4283552" cy="101566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Example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hairstreak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Satyrium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ilicis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Werner Kunz  25.06.2014  13905</a:t>
            </a:r>
          </a:p>
        </p:txBody>
      </p:sp>
    </p:spTree>
    <p:extLst>
      <p:ext uri="{BB962C8B-B14F-4D97-AF65-F5344CB8AC3E}">
        <p14:creationId xmlns:p14="http://schemas.microsoft.com/office/powerpoint/2010/main" val="24488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E6E5DD-E944-87ED-0F03-DA5FEFD02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4A498B66-EDF1-48D6-BD0F-BBA4DD6219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96" y="1338445"/>
            <a:ext cx="6213119" cy="445972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1A2E07B-0B48-8EA1-F910-43BBAB4DF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261" y="5490392"/>
            <a:ext cx="1216263" cy="307777"/>
          </a:xfrm>
          <a:prstGeom prst="rect">
            <a:avLst/>
          </a:prstGeom>
          <a:solidFill>
            <a:srgbClr val="BEEB9D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Kunz 21879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E33EDCA-375F-B6B0-560A-6E9AC6300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405" y="432803"/>
            <a:ext cx="3729978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Example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:</a:t>
            </a:r>
          </a:p>
          <a:p>
            <a:pPr lvl="0">
              <a:defRPr/>
            </a:pP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Fritillary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lang="de-DE" sz="2000" b="1" i="1" kern="1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Euphydryas</a:t>
            </a:r>
            <a:r>
              <a:rPr lang="de-DE" sz="2000" b="1" i="1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b="1" i="1" kern="1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aurinia</a:t>
            </a:r>
            <a:r>
              <a:rPr lang="de-DE" sz="2000" b="1" i="1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7787392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E3BD84-8747-CE93-4FF6-46D960439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4">
            <a:extLst>
              <a:ext uri="{FF2B5EF4-FFF2-40B4-BE49-F238E27FC236}">
                <a16:creationId xmlns:a16="http://schemas.microsoft.com/office/drawing/2014/main" id="{A5AB5139-B004-BA29-A221-9BC1E2370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99" y="5493217"/>
            <a:ext cx="7296721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There is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no more room for the wild animals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63F55C2-A1E8-B1A2-95C7-ACA2084AD6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92" y="105877"/>
            <a:ext cx="9083127" cy="5315868"/>
          </a:xfrm>
          <a:prstGeom prst="rect">
            <a:avLst/>
          </a:prstGeom>
        </p:spPr>
      </p:pic>
      <p:sp>
        <p:nvSpPr>
          <p:cNvPr id="4" name="Textfeld 4">
            <a:extLst>
              <a:ext uri="{FF2B5EF4-FFF2-40B4-BE49-F238E27FC236}">
                <a16:creationId xmlns:a16="http://schemas.microsoft.com/office/drawing/2014/main" id="{0BC111B2-6203-93C0-0BD3-512F60D2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9837" y="5421745"/>
            <a:ext cx="1125082" cy="369332"/>
          </a:xfrm>
          <a:prstGeom prst="rect">
            <a:avLst/>
          </a:prstGeom>
          <a:solidFill>
            <a:schemeClr val="tx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Google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0929935"/>
      </p:ext>
    </p:extLst>
  </p:cSld>
  <p:clrMapOvr>
    <a:masterClrMapping/>
  </p:clrMapOvr>
  <p:transition>
    <p:wipe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5E2034-D442-1F78-07AC-FD947A8CB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76FE47E-EA0C-5EE3-AB88-D21CCCC3E9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871" y="879798"/>
            <a:ext cx="6719214" cy="4333314"/>
          </a:xfrm>
          <a:prstGeom prst="rect">
            <a:avLst/>
          </a:prstGeom>
        </p:spPr>
      </p:pic>
      <p:sp>
        <p:nvSpPr>
          <p:cNvPr id="8" name="Textfeld 4">
            <a:extLst>
              <a:ext uri="{FF2B5EF4-FFF2-40B4-BE49-F238E27FC236}">
                <a16:creationId xmlns:a16="http://schemas.microsoft.com/office/drawing/2014/main" id="{CA5965C3-9230-FB7F-9BE3-FC594D75D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298" y="4273312"/>
            <a:ext cx="2459035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Bestseller in Germany 2017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11" name="Textfeld 4">
            <a:extLst>
              <a:ext uri="{FF2B5EF4-FFF2-40B4-BE49-F238E27FC236}">
                <a16:creationId xmlns:a16="http://schemas.microsoft.com/office/drawing/2014/main" id="{4C75FB29-DF51-6E84-BD6C-C975D4F57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870" y="5353891"/>
            <a:ext cx="6719215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This desire would be the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wrong solution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for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saving a number of endangered species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C5367CAE-CA95-5B67-AA2E-0F08D4194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871" y="261965"/>
            <a:ext cx="6719214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Today, we can no longer save many species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by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letting nature run its course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3804080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A01E0-46D9-1ED7-C55D-878F2D91F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894BF3BB-D123-9148-835B-4FE7C145F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53" y="1220881"/>
            <a:ext cx="8063093" cy="353943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Man’s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w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ishful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dream for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‘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unspoilt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nature’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does not save many species that are close to extinction.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Today, mankind has the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moral obligation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but also the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technical means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to restore lost habitats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1352090"/>
      </p:ext>
    </p:extLst>
  </p:cSld>
  <p:clrMapOvr>
    <a:masterClrMapping/>
  </p:clrMapOvr>
  <p:transition>
    <p:wipe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BB630-92EE-7757-0542-92B62340E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A65760BC-D6B1-8433-9332-F8D1E7E75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960" y="1647180"/>
            <a:ext cx="5105745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This is what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species conservation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must look like in the future: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7032187"/>
      </p:ext>
    </p:extLst>
  </p:cSld>
  <p:clrMapOvr>
    <a:masterClrMapping/>
  </p:clrMapOvr>
  <p:transition>
    <p:wipe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B027E-FF59-460E-0574-C6DF1BA50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54E4B95-E876-AAD4-2C23-3780FDE5E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4" y="2942101"/>
            <a:ext cx="9092987" cy="334492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A697EA0-44E5-24DE-D951-CEC3F048A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064" y="416895"/>
            <a:ext cx="8744505" cy="243143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de-DE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 an </a:t>
            </a:r>
            <a:r>
              <a:rPr lang="en-US" altLang="de-DE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EU-life-project</a:t>
            </a:r>
            <a:r>
              <a:rPr lang="en-US" altLang="de-DE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https://www.stiftungsland.de/was-wir-tun/erfolgreiche-hilfe-fuer-die-natur/life-aurinia-lebensraum-fuer-schmetterlinge/: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 they do: </a:t>
            </a: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“Restoration of </a:t>
            </a: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historical landscapes</a:t>
            </a: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 restore the </a:t>
            </a: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original landforms</a:t>
            </a: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In this way, </a:t>
            </a: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heathlands and dunes are recreated</a:t>
            </a: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their original location</a:t>
            </a:r>
          </a:p>
        </p:txBody>
      </p:sp>
    </p:spTree>
    <p:extLst>
      <p:ext uri="{BB962C8B-B14F-4D97-AF65-F5344CB8AC3E}">
        <p14:creationId xmlns:p14="http://schemas.microsoft.com/office/powerpoint/2010/main" val="28466456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452FC-70FF-17F8-5D21-977763085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1F674D3-2338-7913-84CB-992AF09F7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16" y="3056952"/>
            <a:ext cx="8288199" cy="3235117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CB18825-37FB-B704-08CB-DCFFA5DF5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064" y="416895"/>
            <a:ext cx="8744505" cy="243143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 create </a:t>
            </a: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vegetation-free areas </a:t>
            </a: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through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(1) controlled burning, (2) topsoil removal.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de-DE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 create </a:t>
            </a: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vegetation-free areas </a:t>
            </a: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where flowering plants can grow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https://www.stiftungsland.de/was-wir-tun/erfolgreiche-hilfe-fuer-die-natur/life-aurinia-lebensraum-fuer-schmetterlinge/</a:t>
            </a:r>
            <a:endParaRPr kumimoji="0" lang="de-DE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7680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685DA9-CBC4-7B11-37A4-1ED73CFD4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4DB8DB6-04DB-B2EF-CAFA-0D3BD56D4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" y="959244"/>
            <a:ext cx="7641795" cy="5828774"/>
          </a:xfrm>
          <a:prstGeom prst="rect">
            <a:avLst/>
          </a:prstGeom>
        </p:spPr>
      </p:pic>
      <p:sp>
        <p:nvSpPr>
          <p:cNvPr id="4" name="Textfeld 4">
            <a:extLst>
              <a:ext uri="{FF2B5EF4-FFF2-40B4-BE49-F238E27FC236}">
                <a16:creationId xmlns:a16="http://schemas.microsoft.com/office/drawing/2014/main" id="{439D33E5-C0C6-6BAF-16B0-485D9F10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21" y="243279"/>
            <a:ext cx="7641796" cy="101566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de-DE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altLang="de-DE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EU-life-project</a:t>
            </a:r>
            <a:r>
              <a:rPr lang="en-US" altLang="de-DE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de-DE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saved this species:</a:t>
            </a:r>
            <a:endParaRPr kumimoji="0" lang="en-US" alt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https://www.stiftungsland.de/was-wir-tun/erfolgreiche-hilfe-fuer-die-natur/life-aurinia-lebensraum-fuer-schmetterlinge/</a:t>
            </a:r>
            <a:endParaRPr kumimoji="0" lang="de-DE" altLang="de-DE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BD07365-3F33-CCBB-0807-5DE7700D2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980" y="5797293"/>
            <a:ext cx="5454954" cy="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2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4">
            <a:extLst>
              <a:ext uri="{FF2B5EF4-FFF2-40B4-BE49-F238E27FC236}">
                <a16:creationId xmlns:a16="http://schemas.microsoft.com/office/drawing/2014/main" id="{550E44A4-599C-4366-549A-CCDD600C2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084" y="477861"/>
            <a:ext cx="7783831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 formerly common species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was </a:t>
            </a: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completely extinct </a:t>
            </a: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 Schleswig-Holstein</a:t>
            </a: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67E3EC4F-B9F2-79D2-066D-FB278B9AC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083" y="1846897"/>
            <a:ext cx="7783831" cy="397031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 could </a:t>
            </a:r>
            <a:r>
              <a:rPr lang="en-US" altLang="de-DE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successfully reintroduced </a:t>
            </a: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through: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US" altLang="de-DE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1.) </a:t>
            </a: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breeding under artificial conditions</a:t>
            </a:r>
            <a:endParaRPr kumimoji="0" lang="en-US" altLang="de-DE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de-DE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2.) </a:t>
            </a: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rigorous technical habitat management </a:t>
            </a: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de-DE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3.) </a:t>
            </a:r>
            <a:r>
              <a:rPr lang="en-US" altLang="de-DE" sz="2800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de-DE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eleasing</a:t>
            </a:r>
            <a:r>
              <a:rPr lang="en-US" altLang="de-DE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bred animals into the wild</a:t>
            </a:r>
            <a:endParaRPr kumimoji="0" lang="en-US" alt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de-DE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like </a:t>
            </a:r>
            <a:r>
              <a:rPr kumimoji="0" lang="de-DE" alt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</a:t>
            </a: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4486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729B9FF-708C-7744-BBF4-DA28B012F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392" y="293098"/>
            <a:ext cx="6645216" cy="6271803"/>
          </a:xfrm>
          <a:prstGeom prst="rect">
            <a:avLst/>
          </a:prstGeom>
        </p:spPr>
      </p:pic>
      <p:sp>
        <p:nvSpPr>
          <p:cNvPr id="4" name="Textfeld 4">
            <a:extLst>
              <a:ext uri="{FF2B5EF4-FFF2-40B4-BE49-F238E27FC236}">
                <a16:creationId xmlns:a16="http://schemas.microsoft.com/office/drawing/2014/main" id="{AF69391D-31CD-41DC-E010-C3001F43E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084" y="477861"/>
            <a:ext cx="7214524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1: Breeding of caterpillars and butterflies </a:t>
            </a: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5910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854FEE3-6D06-590D-B85D-414C31653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3" y="0"/>
            <a:ext cx="8995734" cy="672931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952FBEE-8D7A-91FD-DE21-CBAABF491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601" y="123060"/>
            <a:ext cx="7783831" cy="200054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2: The </a:t>
            </a: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forest had to be removed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which of course was only possible under protests of the population</a:t>
            </a:r>
            <a:r>
              <a:rPr kumimoji="0" lang="en-US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lang="en-US" altLang="de-DE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https://www.stiftungsland.de/was-wir-tun/erfolgreiche-hilfe-fuer-die-natur/life-aurinia-lebensraum-fuer-schmetterlinge/</a:t>
            </a:r>
            <a:endParaRPr kumimoji="0" lang="de-DE" altLang="de-DE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3650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Grafik 5" descr="Plaggenernte Löwenstedt.jpg">
            <a:extLst>
              <a:ext uri="{FF2B5EF4-FFF2-40B4-BE49-F238E27FC236}">
                <a16:creationId xmlns:a16="http://schemas.microsoft.com/office/drawing/2014/main" id="{FEB52BD0-A9A2-D656-5857-CCD256071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C3E87E83-B6FC-20FC-D256-EEFD1DECD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26988"/>
            <a:ext cx="7592037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3: Then the </a:t>
            </a: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humus had to be removed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(this also </a:t>
            </a: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was only possible due to protests from environmentalists</a:t>
            </a: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de-DE" altLang="de-DE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14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825114-19A5-B5AE-2E13-180D413AD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018CA15-C4AE-3C9F-E183-4B59A6D40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299" y="163759"/>
            <a:ext cx="7131047" cy="333332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E0BEFED-A789-366D-54D4-1165EDBCCD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051" y="3573471"/>
            <a:ext cx="5976501" cy="3093102"/>
          </a:xfrm>
          <a:prstGeom prst="rect">
            <a:avLst/>
          </a:prstGeom>
        </p:spPr>
      </p:pic>
      <p:sp>
        <p:nvSpPr>
          <p:cNvPr id="8" name="Textfeld 4">
            <a:extLst>
              <a:ext uri="{FF2B5EF4-FFF2-40B4-BE49-F238E27FC236}">
                <a16:creationId xmlns:a16="http://schemas.microsoft.com/office/drawing/2014/main" id="{E20C2C2B-CA0F-28DA-C237-A917DE8F5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7450" y="5712466"/>
            <a:ext cx="3117539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and around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25 billion chickens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D2376DC6-2B21-5098-68CF-C98F4E902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8908" y="3165946"/>
            <a:ext cx="914438" cy="369332"/>
          </a:xfrm>
          <a:prstGeom prst="rect">
            <a:avLst/>
          </a:prstGeom>
          <a:solidFill>
            <a:schemeClr val="tx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Google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5818617D-92B2-5C22-F8B4-F5B430946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6335" y="3497085"/>
            <a:ext cx="2767171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there are around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1.5 billion cattle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on the planet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3419562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://www.life-aurinia.de/uploads/tx_news/20131022_03.jpg">
            <a:extLst>
              <a:ext uri="{FF2B5EF4-FFF2-40B4-BE49-F238E27FC236}">
                <a16:creationId xmlns:a16="http://schemas.microsoft.com/office/drawing/2014/main" id="{EC648B29-0B42-602A-AC3F-A8685E975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400"/>
            <a:ext cx="4537075" cy="678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39" name="Picture 4" descr="http://www.life-aurinia.de/uploads/tx_news/20131022_2.jpg">
            <a:extLst>
              <a:ext uri="{FF2B5EF4-FFF2-40B4-BE49-F238E27FC236}">
                <a16:creationId xmlns:a16="http://schemas.microsoft.com/office/drawing/2014/main" id="{9F56BD55-876B-725A-118D-B63485208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7938"/>
            <a:ext cx="4537075" cy="678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985E8C5-0EEC-046F-22F8-8AE657B306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0320" y="8116"/>
            <a:ext cx="2202609" cy="1419635"/>
          </a:xfrm>
          <a:prstGeom prst="rect">
            <a:avLst/>
          </a:prstGeom>
        </p:spPr>
      </p:pic>
      <p:sp>
        <p:nvSpPr>
          <p:cNvPr id="5" name="Textfeld 5">
            <a:extLst>
              <a:ext uri="{FF2B5EF4-FFF2-40B4-BE49-F238E27FC236}">
                <a16:creationId xmlns:a16="http://schemas.microsoft.com/office/drawing/2014/main" id="{6B869C8D-8848-66A5-D0E6-70CB8CB40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8709" y="1443304"/>
            <a:ext cx="109422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21141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6DDC206-7863-2693-BBEA-26B590B7D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574" y="63500"/>
            <a:ext cx="3484516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 the end, the habitat looked like this:</a:t>
            </a:r>
            <a:endParaRPr kumimoji="0" lang="de-DE" altLang="de-DE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45322DF-F27C-E34C-590C-7F81BD62B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751081"/>
            <a:ext cx="2990311" cy="181588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4: the fritillary butterfly could be </a:t>
            </a: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successfully reintroduced </a:t>
            </a: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there</a:t>
            </a:r>
            <a:endParaRPr kumimoji="0" lang="de-DE" altLang="de-DE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43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3">
            <a:extLst>
              <a:ext uri="{FF2B5EF4-FFF2-40B4-BE49-F238E27FC236}">
                <a16:creationId xmlns:a16="http://schemas.microsoft.com/office/drawing/2014/main" id="{BC311DA3-9709-B804-2252-5CF0CA8C9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58" y="410210"/>
            <a:ext cx="8424684" cy="603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5">
            <a:extLst>
              <a:ext uri="{FF2B5EF4-FFF2-40B4-BE49-F238E27FC236}">
                <a16:creationId xmlns:a16="http://schemas.microsoft.com/office/drawing/2014/main" id="{528783B3-DCDD-A911-7005-478E91973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7432" y="6140013"/>
            <a:ext cx="1246910" cy="307777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Kunz 21140</a:t>
            </a:r>
          </a:p>
        </p:txBody>
      </p:sp>
    </p:spTree>
    <p:extLst>
      <p:ext uri="{BB962C8B-B14F-4D97-AF65-F5344CB8AC3E}">
        <p14:creationId xmlns:p14="http://schemas.microsoft.com/office/powerpoint/2010/main" val="400832827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AC613AF-6C5C-3054-358C-90E49A6E2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4648"/>
            <a:ext cx="9085110" cy="669036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0C737DB-827B-968E-1505-0212AB54A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1845" y="6415147"/>
            <a:ext cx="1212543" cy="307777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13225</a:t>
            </a: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EE547835-C63C-6429-7007-96390C0CF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0491" y="1359729"/>
            <a:ext cx="4543897" cy="101566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 next example is the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Apollo butterfly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on the Moselle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Parnassius</a:t>
            </a: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apollo </a:t>
            </a:r>
            <a:r>
              <a:rPr kumimoji="0" lang="en-US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vinningensis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6192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25D54-C182-D0C2-0C7A-8C2FD4C2E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4">
            <a:extLst>
              <a:ext uri="{FF2B5EF4-FFF2-40B4-BE49-F238E27FC236}">
                <a16:creationId xmlns:a16="http://schemas.microsoft.com/office/drawing/2014/main" id="{09B70884-9A62-4947-CA62-6C8DD98BB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084" y="1190926"/>
            <a:ext cx="7783831" cy="181588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 butterfly is dying out at the moment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de-DE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 is now to be saved through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extensive conservation breeding</a:t>
            </a:r>
            <a:endParaRPr kumimoji="0" lang="de-DE" alt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978C0D9B-1C2C-B9AE-6859-EEAE0670A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084" y="3541241"/>
            <a:ext cx="7783831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 have no other choice</a:t>
            </a:r>
          </a:p>
        </p:txBody>
      </p:sp>
    </p:spTree>
    <p:extLst>
      <p:ext uri="{BB962C8B-B14F-4D97-AF65-F5344CB8AC3E}">
        <p14:creationId xmlns:p14="http://schemas.microsoft.com/office/powerpoint/2010/main" val="347516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D5DC51-B93C-930A-8C2B-7135AFF63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A6CCA05-FB45-AB66-BF40-E68187E4B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54" y="215419"/>
            <a:ext cx="8829222" cy="598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956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6E6E-B542-F90D-4FC9-9EBE34603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FD14D588-56F7-01D7-56FA-2FA56D732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639" y="1403810"/>
            <a:ext cx="6178722" cy="267765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This is undoubtedly the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main reason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why so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many species are becoming extinct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but this cause is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often not mentioned in the first place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4161304"/>
      </p:ext>
    </p:extLst>
  </p:cSld>
  <p:clrMapOvr>
    <a:masterClrMapping/>
  </p:clrMapOvr>
  <p:transition>
    <p:wipe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57C2F-8A83-B058-2C4F-ABCBBB5C8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>
            <a:extLst>
              <a:ext uri="{FF2B5EF4-FFF2-40B4-BE49-F238E27FC236}">
                <a16:creationId xmlns:a16="http://schemas.microsoft.com/office/drawing/2014/main" id="{F562333A-4F11-06D8-73A0-81AAEAEB8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726" y="976289"/>
            <a:ext cx="8476547" cy="310854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The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decline in biodiversity in Germany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goes on and on.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 visible turnaround is not recognizable,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despite nature conservation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4021565"/>
      </p:ext>
    </p:extLst>
  </p:cSld>
  <p:clrMapOvr>
    <a:masterClrMapping/>
  </p:clrMapOvr>
  <p:transition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F7C8E6BC-EC07-C8DD-05EC-C763089E6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038" y="1752906"/>
            <a:ext cx="7403923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Why have so many species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become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rare or even threatened with extinction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in Central Europe today?</a:t>
            </a:r>
            <a:endParaRPr lang="de-DE" sz="2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8498092"/>
      </p:ext>
    </p:extLst>
  </p:cSld>
  <p:clrMapOvr>
    <a:masterClrMapping/>
  </p:clrMapOvr>
  <p:transition>
    <p:wipe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heme/theme1.xml><?xml version="1.0" encoding="utf-8"?>
<a:theme xmlns:a="http://schemas.openxmlformats.org/drawingml/2006/main" name="10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1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9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0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5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9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7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1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4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1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7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6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9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8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8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1548</Words>
  <Application>Microsoft Office PowerPoint</Application>
  <PresentationFormat>Bildschirmpräsentation (4:3)</PresentationFormat>
  <Paragraphs>295</Paragraphs>
  <Slides>64</Slides>
  <Notes>33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15</vt:i4>
      </vt:variant>
      <vt:variant>
        <vt:lpstr>Folientitel</vt:lpstr>
      </vt:variant>
      <vt:variant>
        <vt:i4>64</vt:i4>
      </vt:variant>
    </vt:vector>
  </HeadingPairs>
  <TitlesOfParts>
    <vt:vector size="85" baseType="lpstr">
      <vt:lpstr>STKaiti</vt:lpstr>
      <vt:lpstr>Aptos</vt:lpstr>
      <vt:lpstr>Arial</vt:lpstr>
      <vt:lpstr>Calibri</vt:lpstr>
      <vt:lpstr>Times New Roman</vt:lpstr>
      <vt:lpstr>TimesNewRomanPSMT</vt:lpstr>
      <vt:lpstr>10_Standarddesign</vt:lpstr>
      <vt:lpstr>11_Standarddesign</vt:lpstr>
      <vt:lpstr>14_Standarddesign</vt:lpstr>
      <vt:lpstr>21_Standarddesign</vt:lpstr>
      <vt:lpstr>17_Standarddesign</vt:lpstr>
      <vt:lpstr>16_Standarddesign</vt:lpstr>
      <vt:lpstr>9_Standarddesign</vt:lpstr>
      <vt:lpstr>38_Standarddesign</vt:lpstr>
      <vt:lpstr>18_Standarddesign</vt:lpstr>
      <vt:lpstr>31_Standarddesign</vt:lpstr>
      <vt:lpstr>19_Standarddesign</vt:lpstr>
      <vt:lpstr>20_Standarddesign</vt:lpstr>
      <vt:lpstr>15_Standarddesign</vt:lpstr>
      <vt:lpstr>29_Standarddesign</vt:lpstr>
      <vt:lpstr>27_Standarddesign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Werner Kunz</dc:creator>
  <cp:lastModifiedBy>Werner Kunz</cp:lastModifiedBy>
  <cp:revision>7</cp:revision>
  <dcterms:created xsi:type="dcterms:W3CDTF">2024-08-04T21:52:28Z</dcterms:created>
  <dcterms:modified xsi:type="dcterms:W3CDTF">2025-03-31T20:12:59Z</dcterms:modified>
</cp:coreProperties>
</file>